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88" r:id="rId2"/>
    <p:sldId id="256" r:id="rId3"/>
    <p:sldId id="260" r:id="rId4"/>
    <p:sldId id="263" r:id="rId5"/>
    <p:sldId id="264" r:id="rId6"/>
    <p:sldId id="265" r:id="rId7"/>
    <p:sldId id="276" r:id="rId8"/>
    <p:sldId id="284" r:id="rId9"/>
    <p:sldId id="285" r:id="rId10"/>
    <p:sldId id="286" r:id="rId11"/>
    <p:sldId id="287" r:id="rId12"/>
  </p:sldIdLst>
  <p:sldSz cx="18288000" cy="10287000"/>
  <p:notesSz cx="6858000" cy="9144000"/>
  <p:embeddedFontLst>
    <p:embeddedFont>
      <p:font typeface="Raleway 1 Heavy" panose="020B0604020202020204" charset="0"/>
      <p:regular r:id="rId14"/>
    </p:embeddedFont>
    <p:embeddedFont>
      <p:font typeface="Raleway 2 Medium Italics" panose="020B0604020202020204" charset="0"/>
      <p:regular r:id="rId15"/>
    </p:embeddedFont>
    <p:embeddedFont>
      <p:font typeface="Raleway 1" panose="020B0604020202020204" charset="0"/>
      <p:regular r:id="rId16"/>
    </p:embeddedFont>
    <p:embeddedFont>
      <p:font typeface="Raleway 1 Bold" panose="020B0604020202020204" charset="0"/>
      <p:regular r:id="rId17"/>
    </p:embeddedFont>
    <p:embeddedFont>
      <p:font typeface="Archivo Black" panose="020B0604020202020204" charset="0"/>
      <p:regular r:id="rId18"/>
    </p:embeddedFont>
    <p:embeddedFont>
      <p:font typeface="Calibri" panose="020F0502020204030204" pitchFamily="34" charset="0"/>
      <p:regular r:id="rId19"/>
      <p:bold r:id="rId20"/>
      <p:italic r:id="rId21"/>
      <p:boldItalic r:id="rId22"/>
    </p:embeddedFont>
    <p:embeddedFont>
      <p:font typeface="Bungee"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69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25.03.2024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"Have you ever wondered why some organizations thrive during digital transformations while others struggle to adapt?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team at Prosci explored various change scenarios like implementing new systems or navigating mergers, considering their impact on individuals' professional lives across ten key aspects. </a:t>
            </a:r>
          </a:p>
          <a:p>
            <a:endParaRPr lang="en-US"/>
          </a:p>
          <a:p>
            <a:r>
              <a:rPr lang="en-US"/>
              <a:t>Processes: Change disrupts established processes, prompting a reevaluation and adjustment of workflows, protocols, and operational procedures. </a:t>
            </a:r>
          </a:p>
          <a:p>
            <a:endParaRPr lang="en-US"/>
          </a:p>
          <a:p>
            <a:r>
              <a:rPr lang="en-US"/>
              <a:t>Like in the case of implementing a new quality control process in manufacturing to enhance product reliability.</a:t>
            </a:r>
          </a:p>
          <a:p>
            <a:endParaRPr lang="en-US"/>
          </a:p>
          <a:p>
            <a:r>
              <a:rPr lang="en-US"/>
              <a:t>Change might introduce shifts in decision-making processes as well, affecting the criteria, stakeholders involved, and the overall approach to strategic choices.</a:t>
            </a:r>
          </a:p>
          <a:p>
            <a:endParaRPr lang="en-US"/>
          </a:p>
          <a:p>
            <a:r>
              <a:rPr lang="en-US"/>
              <a:t>Systems: Change often involves the implementation or modification of technology systems, like upgrading to a cloud-based collaboration platform.</a:t>
            </a:r>
          </a:p>
          <a:p>
            <a:endParaRPr lang="en-US"/>
          </a:p>
          <a:p>
            <a:r>
              <a:rPr lang="en-US"/>
              <a:t>Tools: New processes or roles may require the introduction of different tools or the adaptation of existing ones.</a:t>
            </a:r>
          </a:p>
          <a:p>
            <a:endParaRPr lang="en-US"/>
          </a:p>
          <a:p>
            <a:r>
              <a:rPr lang="en-US"/>
              <a:t>For example, adopting a project management tool to streamline workflows and enhance team coordination.</a:t>
            </a:r>
          </a:p>
          <a:p>
            <a:endParaRPr lang="en-US"/>
          </a:p>
          <a:p>
            <a:r>
              <a:rPr lang="en-US"/>
              <a:t>Job Roles: Change reshapes the functions and responsibilities of individuals, often requiring new skills or a shift in focus.</a:t>
            </a:r>
          </a:p>
          <a:p>
            <a:endParaRPr lang="en-US"/>
          </a:p>
          <a:p>
            <a:r>
              <a:rPr lang="en-US"/>
              <a:t>For example, with the introduction of a new software system, employees might take on additional responsibilities to manage and utilize the new technology effectively.</a:t>
            </a:r>
          </a:p>
          <a:p>
            <a:endParaRPr lang="en-US"/>
          </a:p>
          <a:p>
            <a:r>
              <a:rPr lang="en-US"/>
              <a:t>Critical Behaviors: The introduction of change influences how individuals interact, collaborate, and approach their tasks, fostering shifts in workplace behaviors.</a:t>
            </a:r>
          </a:p>
          <a:p>
            <a:endParaRPr lang="en-US"/>
          </a:p>
          <a:p>
            <a:r>
              <a:rPr lang="en-US"/>
              <a:t>A good example might be encouraging a culture of open communication and collaboration during a merger to foster a unified team.</a:t>
            </a:r>
          </a:p>
          <a:p>
            <a:endParaRPr lang="en-US"/>
          </a:p>
          <a:p>
            <a:r>
              <a:rPr lang="en-US"/>
              <a:t>Mindset/Attitudes/Beliefs:</a:t>
            </a:r>
          </a:p>
          <a:p>
            <a:r>
              <a:rPr lang="en-US"/>
              <a:t>Change seeks to influence the collective mindset and attitudes of individuals within the organization.</a:t>
            </a:r>
          </a:p>
          <a:p>
            <a:endParaRPr lang="en-US"/>
          </a:p>
          <a:p>
            <a:r>
              <a:rPr lang="en-US"/>
              <a:t>Shifting the organizational mindset from resistance to embracing innovation to adapt to market changes might be a viable example.</a:t>
            </a:r>
          </a:p>
          <a:p>
            <a:endParaRPr lang="en-US"/>
          </a:p>
          <a:p>
            <a:r>
              <a:rPr lang="en-US"/>
              <a:t>Reporting Structure: Changes may lead to restructuring of reporting relationships and hierarchies.</a:t>
            </a:r>
          </a:p>
          <a:p>
            <a:endParaRPr lang="en-US"/>
          </a:p>
          <a:p>
            <a:r>
              <a:rPr lang="en-US"/>
              <a:t>For instance, centralizing certain functions under a new department would improve coordination and efficiency.</a:t>
            </a:r>
          </a:p>
          <a:p>
            <a:endParaRPr lang="en-US"/>
          </a:p>
          <a:p>
            <a:r>
              <a:rPr lang="en-US"/>
              <a:t>Performance Reviews:Changes may alter the criteria and metrics used in performance evaluations.</a:t>
            </a:r>
          </a:p>
          <a:p>
            <a:endParaRPr lang="en-US"/>
          </a:p>
          <a:p>
            <a:r>
              <a:rPr lang="en-US"/>
              <a:t>New key performance indicators (KPIs) might be needed to align with strategic goals.</a:t>
            </a:r>
          </a:p>
          <a:p>
            <a:endParaRPr lang="en-US"/>
          </a:p>
          <a:p>
            <a:r>
              <a:rPr lang="en-US"/>
              <a:t>Compensation: Changes may influence how compensation structures are designed and distributed.</a:t>
            </a:r>
          </a:p>
          <a:p>
            <a:endParaRPr lang="en-US"/>
          </a:p>
          <a:p>
            <a:r>
              <a:rPr lang="en-US"/>
              <a:t>For example, performance-based bonuses might be introduced to tie to achieving specific goals.</a:t>
            </a:r>
          </a:p>
          <a:p>
            <a:endParaRPr lang="en-US"/>
          </a:p>
          <a:p>
            <a:r>
              <a:rPr lang="en-US"/>
              <a:t>Location: Changes can include relocations or adjustments to where work is conducted.</a:t>
            </a:r>
          </a:p>
          <a:p>
            <a:endParaRPr lang="en-US"/>
          </a:p>
          <a:p>
            <a:r>
              <a:rPr lang="en-US"/>
              <a:t>Shifting to a hybrid work model to allow employees to work both remotely and in the office might be the new paradigm.</a:t>
            </a:r>
          </a:p>
          <a:p>
            <a:endParaRPr lang="en-US"/>
          </a:p>
          <a:p>
            <a:r>
              <a:rPr lang="en-US"/>
              <a:t>The cumulative impact of changes influences the organizational culture, shaping its values, norms, and overall identity over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Established in 2006 through client interactions, the Prosci Change Triangle (PCT) Model is a foundational component of the Prosci Methodology, complementing the ADKAR Model. </a:t>
            </a:r>
          </a:p>
          <a:p>
            <a:endParaRPr lang="en-US"/>
          </a:p>
          <a:p>
            <a:r>
              <a:rPr lang="en-US"/>
              <a:t>It serves as a unified framework, highlighting critical elements for successful initiatives and benefit realization. </a:t>
            </a:r>
          </a:p>
          <a:p>
            <a:endParaRPr lang="en-US"/>
          </a:p>
          <a:p>
            <a:r>
              <a:rPr lang="en-US"/>
              <a:t>The PCT model focuses on four key elements crucial for change and project health. </a:t>
            </a:r>
          </a:p>
          <a:p>
            <a:endParaRPr lang="en-US"/>
          </a:p>
          <a:p>
            <a:r>
              <a:rPr lang="en-US"/>
              <a:t>It emphasizes defining success, providing leadership, managing projects, and facilitating change management. </a:t>
            </a:r>
          </a:p>
          <a:p>
            <a:endParaRPr lang="en-US"/>
          </a:p>
          <a:p>
            <a:r>
              <a:rPr lang="en-US"/>
              <a:t>The model centers on a project's success. It highlights that, initially, we need to define success for effective change management strategy development.</a:t>
            </a:r>
          </a:p>
          <a:p>
            <a:endParaRPr lang="en-US"/>
          </a:p>
          <a:p>
            <a:r>
              <a:rPr lang="en-US"/>
              <a:t>Defining success for the change encompasses outlining the purpose, specifying project objectives, and identifying organizational benefits.</a:t>
            </a:r>
          </a:p>
          <a:p>
            <a:endParaRPr lang="en-US"/>
          </a:p>
          <a:p>
            <a:r>
              <a:rPr lang="en-US"/>
              <a:t>Leadership plays a vital role in project and change success, influencing decisions and actions. </a:t>
            </a:r>
          </a:p>
          <a:p>
            <a:endParaRPr lang="en-US"/>
          </a:p>
          <a:p>
            <a:r>
              <a:rPr lang="en-US"/>
              <a:t>Leaders  and sponsors provide direction and guidance for the project. They take accountability for defining the change's purpose, aligning it with the organizational direction, and establishing its priority.</a:t>
            </a:r>
          </a:p>
          <a:p>
            <a:endParaRPr lang="en-US"/>
          </a:p>
          <a:p>
            <a:r>
              <a:rPr lang="en-US"/>
              <a:t>They determine and decide on crucial project dimensions like resources, scope, and time, influencing what needs to be designed, developed, and delivered. </a:t>
            </a:r>
          </a:p>
          <a:p>
            <a:endParaRPr lang="en-US"/>
          </a:p>
          <a:p>
            <a:r>
              <a:rPr lang="en-US"/>
              <a:t>They contribute uniquely to individual change journeys, by being active and visible, and by building coalitions. </a:t>
            </a:r>
          </a:p>
          <a:p>
            <a:endParaRPr lang="en-US"/>
          </a:p>
          <a:p>
            <a:r>
              <a:rPr lang="en-US"/>
              <a:t>Project management addresses the technical side of change. This includes designing, developing, and delivering solutions while adhering to the constraints of time, cost, and scope.</a:t>
            </a:r>
          </a:p>
          <a:p>
            <a:endParaRPr lang="en-US"/>
          </a:p>
          <a:p>
            <a:r>
              <a:rPr lang="en-US"/>
              <a:t>Change Management centers on the human side of change, with a focus on enabling people to effectively engage, adopt, and use the solution.</a:t>
            </a:r>
          </a:p>
          <a:p>
            <a:endParaRPr lang="en-US"/>
          </a:p>
          <a:p>
            <a:r>
              <a:rPr lang="en-US"/>
              <a:t>An integrated approach is essential, where people, processes, tools, and communication align with a common objective. </a:t>
            </a:r>
          </a:p>
          <a:p>
            <a:endParaRPr lang="en-US"/>
          </a:p>
          <a:p>
            <a:r>
              <a:rPr lang="en-US"/>
              <a:t>This approach recognizes the interconnectedness of these elements for comprehensive project and change management. </a:t>
            </a:r>
          </a:p>
          <a:p>
            <a:endParaRPr lang="en-US"/>
          </a:p>
          <a:p>
            <a:r>
              <a:rPr lang="en-US"/>
              <a:t>The PCT Model serves as a valuable tool for tracking and enhancing project health, ensuring successful change management outcomes.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Organizational changes often encounter hurdles. Employees may lack understanding or motivation for change. </a:t>
            </a:r>
          </a:p>
          <a:p>
            <a:r>
              <a:rPr lang="en-US"/>
              <a:t>Leaders, in turn, may struggle to engage individuals effectively.</a:t>
            </a:r>
          </a:p>
          <a:p>
            <a:endParaRPr lang="en-US"/>
          </a:p>
          <a:p>
            <a:r>
              <a:rPr lang="en-US"/>
              <a:t>The Prosci ADKAR® Model, a cornerstone of the Prosci Methodology, addresses these challenges by providing leaders with strategies and tools and empowering individuals with the necessary information, motivation, and ability to navigate organizational changes successfully.</a:t>
            </a:r>
          </a:p>
          <a:p>
            <a:endParaRPr lang="en-US"/>
          </a:p>
          <a:p>
            <a:r>
              <a:rPr lang="en-US"/>
              <a:t>The ADKAR® Model was created by Prosci founder Jeff Hiatt. </a:t>
            </a:r>
          </a:p>
          <a:p>
            <a:endParaRPr lang="en-US"/>
          </a:p>
          <a:p>
            <a:r>
              <a:rPr lang="en-US"/>
              <a:t>It guides individuals through change, effectively complementing the Prosci 3-Phase Process during its second phase-Managing Change.</a:t>
            </a:r>
          </a:p>
          <a:p>
            <a:endParaRPr lang="en-US"/>
          </a:p>
          <a:p>
            <a:r>
              <a:rPr lang="en-US"/>
              <a:t>The Model, outlines the five crucial outcomes for individual change success: Awareness, Desire, Knowledge, Ability, and Reinforcement.</a:t>
            </a:r>
          </a:p>
          <a:p>
            <a:endParaRPr lang="en-US"/>
          </a:p>
          <a:p>
            <a:r>
              <a:rPr lang="en-US"/>
              <a:t>Awareness involves recognizing the need for change. </a:t>
            </a:r>
          </a:p>
          <a:p>
            <a:endParaRPr lang="en-US"/>
          </a:p>
          <a:p>
            <a:r>
              <a:rPr lang="en-US"/>
              <a:t>Desire signifies the willingness to participate and support the change. </a:t>
            </a:r>
          </a:p>
          <a:p>
            <a:endParaRPr lang="en-US"/>
          </a:p>
          <a:p>
            <a:r>
              <a:rPr lang="en-US"/>
              <a:t>Knowledge revolves around understanding how to change.</a:t>
            </a:r>
          </a:p>
          <a:p>
            <a:r>
              <a:rPr lang="en-US"/>
              <a:t> </a:t>
            </a:r>
          </a:p>
          <a:p>
            <a:r>
              <a:rPr lang="en-US"/>
              <a:t>Ability entails implementing desired skills and behaviors. </a:t>
            </a:r>
          </a:p>
          <a:p>
            <a:endParaRPr lang="en-US"/>
          </a:p>
          <a:p>
            <a:r>
              <a:rPr lang="en-US"/>
              <a:t>Reinforcement is the crucial element focused on sustaining the change.</a:t>
            </a:r>
          </a:p>
          <a:p>
            <a:endParaRPr lang="en-US"/>
          </a:p>
          <a:p>
            <a:r>
              <a:rPr lang="en-US"/>
              <a:t>Prosci offers tools like Proxima, the ADKAR Blueprint, and the PCT Assessment. So that we can identify milestones, assess project health, and tailor support for individual roles, contributing to project success.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Prosci 3-Phase Process, part of the Prosci Methodology, along with the PCT and ADKAR models, drives organizational change effectively.</a:t>
            </a:r>
          </a:p>
          <a:p>
            <a:endParaRPr lang="en-US"/>
          </a:p>
          <a:p>
            <a:r>
              <a:rPr lang="en-US"/>
              <a:t>While ADKAR focuses on individual change, the 3-Phase Process targets organizational change achievement.</a:t>
            </a:r>
          </a:p>
          <a:p>
            <a:endParaRPr lang="en-US"/>
          </a:p>
          <a:p>
            <a:r>
              <a:rPr lang="en-US"/>
              <a:t>Practitioners use both ADKAR and the 3-Phase Process for sustainable change.</a:t>
            </a:r>
          </a:p>
          <a:p>
            <a:endParaRPr lang="en-US"/>
          </a:p>
          <a:p>
            <a:r>
              <a:rPr lang="en-US"/>
              <a:t>The Prosci 3-Phase Process integrates the PCT model into three phases: Prepare Approach, Manage Change, and Sustain Outcomes.</a:t>
            </a:r>
          </a:p>
          <a:p>
            <a:endParaRPr lang="en-US"/>
          </a:p>
          <a:p>
            <a:r>
              <a:rPr lang="en-US"/>
              <a:t>The Prepare Approach phase lays the groundwork for change management strategy, defining success, impact, and approach.</a:t>
            </a:r>
          </a:p>
          <a:p>
            <a:endParaRPr lang="en-US"/>
          </a:p>
          <a:p>
            <a:r>
              <a:rPr lang="en-US"/>
              <a:t>The Manage Change phase operationalizes the strategy, planning actions, tracking progress, and adapting based on insights. It provides the Master Change Management Plan and execution.</a:t>
            </a:r>
          </a:p>
          <a:p>
            <a:endParaRPr lang="en-US"/>
          </a:p>
          <a:p>
            <a:r>
              <a:rPr lang="en-US"/>
              <a:t>The Sustain Outcomes phase ensures change adoption, activating sustainment actions and transferring ownership.</a:t>
            </a:r>
          </a:p>
          <a:p>
            <a:endParaRPr lang="en-US"/>
          </a:p>
          <a:p>
            <a:r>
              <a:rPr lang="en-US"/>
              <a:t>Phase 3 concludes with Change Management Closeout, documenting performance status and preparing for sustained outcomes.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today's ever-changing digital landscape, technological advancements and reliance on digital tools drive rapid evolution. </a:t>
            </a:r>
          </a:p>
          <a:p>
            <a:endParaRPr lang="en-US"/>
          </a:p>
          <a:p>
            <a:r>
              <a:rPr lang="en-US"/>
              <a:t>Embracing digital transformation gives businesses a competitive edge by adapting to market changes and fostering continuous improvement.</a:t>
            </a:r>
          </a:p>
          <a:p>
            <a:endParaRPr lang="en-US"/>
          </a:p>
          <a:p>
            <a:r>
              <a:rPr lang="en-US"/>
              <a:t>It also enables them to meet the demands of a connected, digitally savvy world. </a:t>
            </a:r>
          </a:p>
          <a:p>
            <a:endParaRPr lang="en-US"/>
          </a:p>
          <a:p>
            <a:r>
              <a:rPr lang="en-US"/>
              <a:t>This strategic approach positions companies to thrive in an environment that values adaptability and responsiveness.</a:t>
            </a:r>
          </a:p>
          <a:p>
            <a:endParaRPr lang="en-US"/>
          </a:p>
          <a:p>
            <a:r>
              <a:rPr lang="en-US"/>
              <a:t>As organizations seek to stay ahead, agility, scalability, and resilience become crucial.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a global SAP implementation hybrid (traditional and agile) project, we employed the ACMP Standard of Change Management. We strategically applied Peter Kotter's principles for engagement. In fact we integrated our change management approach to the global customized project management approach of the company.</a:t>
            </a:r>
          </a:p>
          <a:p>
            <a:endParaRPr lang="en-US"/>
          </a:p>
          <a:p>
            <a:r>
              <a:rPr lang="en-US"/>
              <a:t>We faced many challenges, such as key sponsor turnover, parallel PMO projects, budget constraints, technological infrastructure migration, global supply chain delays, and new business lines, and extensive localization needs. Thus agility and flexibilty was crucial. It could only be possible with the right people with relevant experience in the team.</a:t>
            </a:r>
          </a:p>
          <a:p>
            <a:endParaRPr lang="en-US"/>
          </a:p>
          <a:p>
            <a:r>
              <a:rPr lang="en-US"/>
              <a:t>All potential stakeholders were identified, their engagement levels were assessed at critical milestones and they were continually communicated through variety of channels and means.</a:t>
            </a:r>
          </a:p>
          <a:p>
            <a:endParaRPr lang="en-US"/>
          </a:p>
          <a:p>
            <a:r>
              <a:rPr lang="en-US"/>
              <a:t>We kicked off the project with a full-day 'Project Design' session, besides planning, with the sole objective of effectively engaging stakeholders and ensuring successful transformation.</a:t>
            </a:r>
          </a:p>
          <a:p>
            <a:endParaRPr lang="en-US"/>
          </a:p>
          <a:p>
            <a:r>
              <a:rPr lang="en-US"/>
              <a:t>We conducted impact assessments and developed mitigation plans, addressing strategic, operational, and cultural impacts.</a:t>
            </a:r>
          </a:p>
          <a:p>
            <a:endParaRPr lang="en-US"/>
          </a:p>
          <a:p>
            <a:r>
              <a:rPr lang="en-US"/>
              <a:t>We meticulously planned trainings and executed with discipline and close follow-ups, including knowledge assessments and satisfaction surveys. </a:t>
            </a:r>
          </a:p>
          <a:p>
            <a:endParaRPr lang="en-US"/>
          </a:p>
          <a:p>
            <a:r>
              <a:rPr lang="en-US"/>
              <a:t>Key users were trained as lecturers, backups were assigned, and refresher sessions were organized. </a:t>
            </a:r>
          </a:p>
          <a:p>
            <a:endParaRPr lang="en-US"/>
          </a:p>
          <a:p>
            <a:r>
              <a:rPr lang="en-US"/>
              <a:t>The implementation journey concluded with lessons learned sessions, ensuring a comprehensive and adaptive change management strategy throughout the complex ERP implementation phases.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realm of digital transformation, technology plays a pivotal role, but the success of its implementation rests on the shoulders of our employees. </a:t>
            </a:r>
          </a:p>
          <a:p>
            <a:endParaRPr lang="en-US"/>
          </a:p>
          <a:p>
            <a:r>
              <a:rPr lang="en-US"/>
              <a:t>Prosci stresses effective communication for fostering awareness, desire, and knowledge in change initiatives, with training integral to the ADKAR model for skill acquisition. </a:t>
            </a:r>
          </a:p>
          <a:p>
            <a:endParaRPr lang="en-US"/>
          </a:p>
          <a:p>
            <a:r>
              <a:rPr lang="en-US"/>
              <a:t>ACMP prioritizes communication planning, stakeholder engagement, and training, emphasizing stakeholder involvement and suitable training. </a:t>
            </a:r>
          </a:p>
          <a:p>
            <a:endParaRPr lang="en-US"/>
          </a:p>
          <a:p>
            <a:r>
              <a:rPr lang="en-US"/>
              <a:t>Kotter's 8-Step Model emphasizes urgency creation, vision communication, and employee engagement and empowerment. </a:t>
            </a:r>
          </a:p>
          <a:p>
            <a:endParaRPr lang="en-US"/>
          </a:p>
          <a:p>
            <a:r>
              <a:rPr lang="en-US"/>
              <a:t>We need to tailor training programs for new technologies to suit various learning styles and language preferences. Blending in-person training with online modules would facilitate sustained engagement. </a:t>
            </a:r>
          </a:p>
          <a:p>
            <a:endParaRPr lang="en-US"/>
          </a:p>
          <a:p>
            <a:r>
              <a:rPr lang="en-US"/>
              <a:t>We must communicate changes and incentives clearly throughout the digital transformation, ensuring each our people understand personal benefits. </a:t>
            </a:r>
          </a:p>
          <a:p>
            <a:endParaRPr lang="en-US"/>
          </a:p>
          <a:p>
            <a:r>
              <a:rPr lang="en-US"/>
              <a:t>We should encourage open communication, assigning dedicated points of contact for each team. We must regularly gather staff opinions and act on feedback actively. This would involve them in the transformation process.</a:t>
            </a:r>
          </a:p>
          <a:p>
            <a:endParaRPr lang="en-US"/>
          </a:p>
          <a:p>
            <a:r>
              <a:rPr lang="en-US"/>
              <a:t>Implementing these steps not only makes our people feel heard and valued but also secures their buy-in. Those steps would significantly boost the likelihood of a successful transformation.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Culture plays a dual role in digital transformation, acting as both an enabler and a potential hindrance. </a:t>
            </a:r>
          </a:p>
          <a:p>
            <a:endParaRPr lang="en-US"/>
          </a:p>
          <a:p>
            <a:r>
              <a:rPr lang="en-US"/>
              <a:t>A positive organizational culture creates a supportive environment where employees feel empowered to adopt new technologies and processes. </a:t>
            </a:r>
          </a:p>
          <a:p>
            <a:endParaRPr lang="en-US"/>
          </a:p>
          <a:p>
            <a:r>
              <a:rPr lang="en-US"/>
              <a:t>Conversely, a resistant or stagnant culture impedes the acceptance and integration of digital changes.</a:t>
            </a:r>
          </a:p>
          <a:p>
            <a:endParaRPr lang="en-US"/>
          </a:p>
          <a:p>
            <a:r>
              <a:rPr lang="en-US"/>
              <a:t>Cultural transformation is pivotal for successful digital transformation. It involves a mindset that embraces change, encourages innovation, fosters collaboration, and values continuous learning. </a:t>
            </a:r>
          </a:p>
          <a:p>
            <a:endParaRPr lang="en-US"/>
          </a:p>
          <a:p>
            <a:r>
              <a:rPr lang="en-US"/>
              <a:t>It closely aligns with Prosci's emphasis on individual and organizational change, ACMP's focus on creating a positive environment, and Kotter's 8 Steps, especially in building urgency, fostering a coalition, and anchoring changes in corporate culture. </a:t>
            </a:r>
          </a:p>
          <a:p>
            <a:endParaRPr lang="en-US"/>
          </a:p>
          <a:p>
            <a:r>
              <a:rPr lang="en-US"/>
              <a:t>These models recognize that successful digital transformation entails a fundamental shift in organizational thinking, work culture, and collaboration.</a:t>
            </a:r>
          </a:p>
          <a:p>
            <a:endParaRPr lang="en-US"/>
          </a:p>
          <a:p>
            <a:r>
              <a:rPr lang="en-US"/>
              <a:t>For Digital Transformation success, leadership and project teams must prioritize a Customer-Centric approach, emphasizing user experience and iterative feedback. </a:t>
            </a:r>
          </a:p>
          <a:p>
            <a:endParaRPr lang="en-US"/>
          </a:p>
          <a:p>
            <a:r>
              <a:rPr lang="en-US"/>
              <a:t>Openness to Change can be fostered through effective communication and encouragement of collaboration. </a:t>
            </a:r>
          </a:p>
          <a:p>
            <a:endParaRPr lang="en-US"/>
          </a:p>
          <a:p>
            <a:r>
              <a:rPr lang="en-US"/>
              <a:t>Agility is supported by promoting adaptability, iterative development, and a quick response to changing needs through agile methodologies. </a:t>
            </a:r>
          </a:p>
          <a:p>
            <a:endParaRPr lang="en-US"/>
          </a:p>
          <a:p>
            <a:r>
              <a:rPr lang="en-US"/>
              <a:t>Experimentation allows testing different strategies and refining approaches based on results. </a:t>
            </a:r>
          </a:p>
          <a:p>
            <a:endParaRPr lang="en-US"/>
          </a:p>
          <a:p>
            <a:r>
              <a:rPr lang="en-US"/>
              <a:t>A culture viewing challenges as opportunities, promoting collaboration, and providing resources for ongoing skill development enables continuous learning. </a:t>
            </a:r>
          </a:p>
          <a:p>
            <a:endParaRPr lang="en-US"/>
          </a:p>
          <a:p>
            <a:r>
              <a:rPr lang="en-US"/>
              <a:t>Finally, empowerment of teams is achieved by allowing ownership, providing training and support, and instilling a sense of responsibility for successful adoption.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upport@grceducators.com"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2344" y="417236"/>
            <a:ext cx="6564086" cy="1272518"/>
          </a:xfrm>
          <a:prstGeom prst="rect">
            <a:avLst/>
          </a:prstGeom>
        </p:spPr>
      </p:pic>
      <p:sp>
        <p:nvSpPr>
          <p:cNvPr id="4" name="Rectangle 3"/>
          <p:cNvSpPr/>
          <p:nvPr/>
        </p:nvSpPr>
        <p:spPr>
          <a:xfrm>
            <a:off x="3345875" y="3182685"/>
            <a:ext cx="12088190" cy="1788951"/>
          </a:xfrm>
          <a:prstGeom prst="rect">
            <a:avLst/>
          </a:prstGeom>
        </p:spPr>
        <p:txBody>
          <a:bodyPr wrap="square">
            <a:spAutoFit/>
          </a:bodyPr>
          <a:lstStyle/>
          <a:p>
            <a:pPr algn="ctr"/>
            <a:r>
              <a:rPr lang="en-IN" sz="7425" b="1" dirty="0">
                <a:solidFill>
                  <a:srgbClr val="EEB111"/>
                </a:solidFill>
                <a:cs typeface="Arial" panose="020B0604020202020204" pitchFamily="34" charset="0"/>
              </a:rPr>
              <a:t>Hosted by GRC Educators</a:t>
            </a:r>
            <a:r>
              <a:rPr lang="en-IN" sz="2025" b="1" dirty="0">
                <a:solidFill>
                  <a:srgbClr val="EEB111"/>
                </a:solidFill>
                <a:cs typeface="Arial" panose="020B0604020202020204" pitchFamily="34" charset="0"/>
              </a:rPr>
              <a:t/>
            </a:r>
            <a:br>
              <a:rPr lang="en-IN" sz="2025" b="1" dirty="0">
                <a:solidFill>
                  <a:srgbClr val="EEB111"/>
                </a:solidFill>
                <a:cs typeface="Arial" panose="020B0604020202020204" pitchFamily="34" charset="0"/>
              </a:rPr>
            </a:br>
            <a:r>
              <a:rPr lang="en-IN" sz="2025" b="1" dirty="0">
                <a:solidFill>
                  <a:srgbClr val="EEB111"/>
                </a:solidFill>
                <a:cs typeface="Arial" panose="020B0604020202020204" pitchFamily="34" charset="0"/>
              </a:rPr>
              <a:t>          </a:t>
            </a:r>
            <a:r>
              <a:rPr lang="en-IN" sz="3600" b="1" dirty="0">
                <a:solidFill>
                  <a:srgbClr val="EEB111"/>
                </a:solidFill>
                <a:cs typeface="Arial" panose="020B0604020202020204" pitchFamily="34" charset="0"/>
              </a:rPr>
              <a:t>(Axons Technology and Solutions Pvt Ltd)</a:t>
            </a:r>
            <a:endParaRPr lang="en-IN" sz="3600" dirty="0">
              <a:solidFill>
                <a:srgbClr val="EEB111"/>
              </a:solidFill>
            </a:endParaRPr>
          </a:p>
        </p:txBody>
      </p:sp>
      <p:sp>
        <p:nvSpPr>
          <p:cNvPr id="2" name="TextBox 1">
            <a:extLst>
              <a:ext uri="{FF2B5EF4-FFF2-40B4-BE49-F238E27FC236}">
                <a16:creationId xmlns:a16="http://schemas.microsoft.com/office/drawing/2014/main" id="{55904686-FBA3-852D-5172-5B4AC735D695}"/>
              </a:ext>
            </a:extLst>
          </p:cNvPr>
          <p:cNvSpPr txBox="1"/>
          <p:nvPr/>
        </p:nvSpPr>
        <p:spPr>
          <a:xfrm>
            <a:off x="3108160" y="6510738"/>
            <a:ext cx="4472612" cy="2769989"/>
          </a:xfrm>
          <a:prstGeom prst="rect">
            <a:avLst/>
          </a:prstGeom>
          <a:noFill/>
        </p:spPr>
        <p:txBody>
          <a:bodyPr wrap="square" rtlCol="0">
            <a:spAutoFit/>
          </a:bodyPr>
          <a:lstStyle/>
          <a:p>
            <a:r>
              <a:rPr lang="en-US" sz="2100" dirty="0">
                <a:solidFill>
                  <a:schemeClr val="tx1">
                    <a:lumMod val="50000"/>
                  </a:schemeClr>
                </a:solidFill>
              </a:rPr>
              <a:t>Address: </a:t>
            </a:r>
            <a:br>
              <a:rPr lang="en-US" sz="2100" dirty="0">
                <a:solidFill>
                  <a:schemeClr val="tx1">
                    <a:lumMod val="50000"/>
                  </a:schemeClr>
                </a:solidFill>
              </a:rPr>
            </a:br>
            <a:r>
              <a:rPr lang="en-US" sz="2100" dirty="0">
                <a:solidFill>
                  <a:schemeClr val="tx1">
                    <a:lumMod val="50000"/>
                  </a:schemeClr>
                </a:solidFill>
              </a:rPr>
              <a:t>10685-B </a:t>
            </a:r>
            <a:r>
              <a:rPr lang="en-US" sz="2100" dirty="0" err="1">
                <a:solidFill>
                  <a:schemeClr val="tx1">
                    <a:lumMod val="50000"/>
                  </a:schemeClr>
                </a:solidFill>
              </a:rPr>
              <a:t>Hazelhurst</a:t>
            </a:r>
            <a:r>
              <a:rPr lang="en-US" sz="2100" dirty="0">
                <a:solidFill>
                  <a:schemeClr val="tx1">
                    <a:lumMod val="50000"/>
                  </a:schemeClr>
                </a:solidFill>
              </a:rPr>
              <a:t> Dr.</a:t>
            </a:r>
          </a:p>
          <a:p>
            <a:r>
              <a:rPr lang="en-US" sz="2100" dirty="0">
                <a:solidFill>
                  <a:schemeClr val="tx1">
                    <a:lumMod val="50000"/>
                  </a:schemeClr>
                </a:solidFill>
              </a:rPr>
              <a:t># 27262 Houston</a:t>
            </a:r>
          </a:p>
          <a:p>
            <a:r>
              <a:rPr lang="en-US" sz="2100" dirty="0">
                <a:solidFill>
                  <a:schemeClr val="tx1">
                    <a:lumMod val="50000"/>
                  </a:schemeClr>
                </a:solidFill>
              </a:rPr>
              <a:t>TX 77043</a:t>
            </a:r>
          </a:p>
          <a:p>
            <a:r>
              <a:rPr lang="en-US" sz="2100" dirty="0">
                <a:solidFill>
                  <a:schemeClr val="tx1">
                    <a:lumMod val="50000"/>
                  </a:schemeClr>
                </a:solidFill>
              </a:rPr>
              <a:t>USA</a:t>
            </a:r>
          </a:p>
          <a:p>
            <a:r>
              <a:rPr lang="en-US" sz="2100" dirty="0">
                <a:solidFill>
                  <a:schemeClr val="tx1">
                    <a:lumMod val="50000"/>
                  </a:schemeClr>
                </a:solidFill>
              </a:rPr>
              <a:t>Phone : 713-401-9995</a:t>
            </a:r>
          </a:p>
          <a:p>
            <a:r>
              <a:rPr lang="en-IN" sz="2100" dirty="0">
                <a:solidFill>
                  <a:schemeClr val="tx1">
                    <a:lumMod val="50000"/>
                  </a:schemeClr>
                </a:solidFill>
              </a:rPr>
              <a:t>Email: </a:t>
            </a:r>
            <a:r>
              <a:rPr lang="en-IN" sz="2400" dirty="0">
                <a:solidFill>
                  <a:srgbClr val="000000"/>
                </a:solidFill>
                <a:hlinkClick r:id="rId3"/>
              </a:rPr>
              <a:t>support@grceducators.com</a:t>
            </a:r>
            <a:endParaRPr lang="en-IN" sz="2400" dirty="0">
              <a:solidFill>
                <a:srgbClr val="000000"/>
              </a:solidFill>
            </a:endParaRPr>
          </a:p>
          <a:p>
            <a:r>
              <a:rPr lang="en-IN" sz="2400" dirty="0">
                <a:solidFill>
                  <a:srgbClr val="000000"/>
                </a:solidFill>
              </a:rPr>
              <a:t>  </a:t>
            </a:r>
          </a:p>
        </p:txBody>
      </p:sp>
      <p:sp>
        <p:nvSpPr>
          <p:cNvPr id="5" name="TextBox 4">
            <a:extLst>
              <a:ext uri="{FF2B5EF4-FFF2-40B4-BE49-F238E27FC236}">
                <a16:creationId xmlns:a16="http://schemas.microsoft.com/office/drawing/2014/main" id="{86C0C12C-E110-2D71-9F85-CBC9B71A1020}"/>
              </a:ext>
            </a:extLst>
          </p:cNvPr>
          <p:cNvSpPr txBox="1"/>
          <p:nvPr/>
        </p:nvSpPr>
        <p:spPr>
          <a:xfrm>
            <a:off x="1" y="9825335"/>
            <a:ext cx="2951927" cy="415498"/>
          </a:xfrm>
          <a:prstGeom prst="rect">
            <a:avLst/>
          </a:prstGeom>
          <a:noFill/>
        </p:spPr>
        <p:txBody>
          <a:bodyPr wrap="square">
            <a:spAutoFit/>
          </a:bodyPr>
          <a:lstStyle/>
          <a:p>
            <a:r>
              <a:rPr lang="en-US" sz="2100" dirty="0">
                <a:latin typeface="Aharoni" panose="02010803020104030203" pitchFamily="2" charset="-79"/>
                <a:cs typeface="Aharoni" panose="02010803020104030203" pitchFamily="2" charset="-79"/>
              </a:rPr>
              <a:t>www.grceducators.com</a:t>
            </a:r>
            <a:endParaRPr lang="en-IN" sz="21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497570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201206"/>
            <a:ext cx="1042203" cy="375229"/>
          </a:xfrm>
          <a:prstGeom prst="rect">
            <a:avLst/>
          </a:prstGeom>
        </p:spPr>
        <p:txBody>
          <a:bodyPr lIns="0" tIns="0" rIns="0" bIns="0" rtlCol="0" anchor="t">
            <a:spAutoFit/>
          </a:bodyPr>
          <a:lstStyle/>
          <a:p>
            <a:pPr algn="just">
              <a:lnSpc>
                <a:spcPts val="2939"/>
              </a:lnSpc>
            </a:pPr>
            <a:r>
              <a:rPr lang="en-US" sz="2099" spc="41">
                <a:solidFill>
                  <a:srgbClr val="000000"/>
                </a:solidFill>
                <a:latin typeface="Raleway 1 Heavy"/>
              </a:rPr>
              <a:t>31</a:t>
            </a:r>
          </a:p>
        </p:txBody>
      </p:sp>
      <p:sp>
        <p:nvSpPr>
          <p:cNvPr id="3" name="Freeform 3"/>
          <p:cNvSpPr/>
          <p:nvPr/>
        </p:nvSpPr>
        <p:spPr>
          <a:xfrm>
            <a:off x="1028700" y="385269"/>
            <a:ext cx="2855645" cy="940130"/>
          </a:xfrm>
          <a:custGeom>
            <a:avLst/>
            <a:gdLst/>
            <a:ahLst/>
            <a:cxnLst/>
            <a:rect l="l" t="t" r="r" b="b"/>
            <a:pathLst>
              <a:path w="2855645" h="940130">
                <a:moveTo>
                  <a:pt x="0" y="0"/>
                </a:moveTo>
                <a:lnTo>
                  <a:pt x="2855645" y="0"/>
                </a:lnTo>
                <a:lnTo>
                  <a:pt x="2855645" y="940130"/>
                </a:lnTo>
                <a:lnTo>
                  <a:pt x="0" y="940130"/>
                </a:lnTo>
                <a:lnTo>
                  <a:pt x="0" y="0"/>
                </a:lnTo>
                <a:close/>
              </a:path>
            </a:pathLst>
          </a:custGeom>
          <a:blipFill>
            <a:blip r:embed="rId3"/>
            <a:stretch>
              <a:fillRect/>
            </a:stretch>
          </a:blipFill>
        </p:spPr>
      </p:sp>
      <p:sp>
        <p:nvSpPr>
          <p:cNvPr id="4" name="TextBox 4"/>
          <p:cNvSpPr txBox="1"/>
          <p:nvPr/>
        </p:nvSpPr>
        <p:spPr>
          <a:xfrm>
            <a:off x="4054435" y="381074"/>
            <a:ext cx="8594327" cy="647626"/>
          </a:xfrm>
          <a:prstGeom prst="rect">
            <a:avLst/>
          </a:prstGeom>
        </p:spPr>
        <p:txBody>
          <a:bodyPr lIns="0" tIns="0" rIns="0" bIns="0" rtlCol="0" anchor="t">
            <a:spAutoFit/>
          </a:bodyPr>
          <a:lstStyle/>
          <a:p>
            <a:pPr marL="0" lvl="0" indent="0" algn="l">
              <a:lnSpc>
                <a:spcPts val="5040"/>
              </a:lnSpc>
              <a:spcBef>
                <a:spcPct val="0"/>
              </a:spcBef>
            </a:pPr>
            <a:r>
              <a:rPr lang="en-US" sz="4200">
                <a:solidFill>
                  <a:srgbClr val="123E68"/>
                </a:solidFill>
                <a:latin typeface="Raleway 1 Bold"/>
              </a:rPr>
              <a:t>Cultural Transition</a:t>
            </a:r>
          </a:p>
        </p:txBody>
      </p:sp>
      <p:sp>
        <p:nvSpPr>
          <p:cNvPr id="5" name="Freeform 5"/>
          <p:cNvSpPr/>
          <p:nvPr/>
        </p:nvSpPr>
        <p:spPr>
          <a:xfrm>
            <a:off x="6401057" y="3820841"/>
            <a:ext cx="5485886" cy="2645318"/>
          </a:xfrm>
          <a:custGeom>
            <a:avLst/>
            <a:gdLst/>
            <a:ahLst/>
            <a:cxnLst/>
            <a:rect l="l" t="t" r="r" b="b"/>
            <a:pathLst>
              <a:path w="5485886" h="2645318">
                <a:moveTo>
                  <a:pt x="0" y="0"/>
                </a:moveTo>
                <a:lnTo>
                  <a:pt x="5485886" y="0"/>
                </a:lnTo>
                <a:lnTo>
                  <a:pt x="5485886" y="2645318"/>
                </a:lnTo>
                <a:lnTo>
                  <a:pt x="0" y="2645318"/>
                </a:lnTo>
                <a:lnTo>
                  <a:pt x="0" y="0"/>
                </a:lnTo>
                <a:close/>
              </a:path>
            </a:pathLst>
          </a:custGeom>
          <a:blipFill>
            <a:blip r:embed="rId4"/>
            <a:stretch>
              <a:fillRect l="-5314" t="-12940" r="-10623" b="-11841"/>
            </a:stretch>
          </a:blipFill>
          <a:ln w="38100" cap="sq">
            <a:solidFill>
              <a:srgbClr val="000000"/>
            </a:solidFill>
            <a:prstDash val="solid"/>
            <a:miter/>
          </a:ln>
        </p:spPr>
      </p:sp>
      <p:grpSp>
        <p:nvGrpSpPr>
          <p:cNvPr id="6" name="Group 6"/>
          <p:cNvGrpSpPr/>
          <p:nvPr/>
        </p:nvGrpSpPr>
        <p:grpSpPr>
          <a:xfrm>
            <a:off x="3826239" y="4740244"/>
            <a:ext cx="2574818" cy="305216"/>
            <a:chOff x="0" y="0"/>
            <a:chExt cx="3433091" cy="406955"/>
          </a:xfrm>
        </p:grpSpPr>
        <p:sp>
          <p:nvSpPr>
            <p:cNvPr id="7" name="AutoShape 7"/>
            <p:cNvSpPr/>
            <p:nvPr/>
          </p:nvSpPr>
          <p:spPr>
            <a:xfrm>
              <a:off x="1877" y="6066"/>
              <a:ext cx="1255226" cy="388472"/>
            </a:xfrm>
            <a:prstGeom prst="line">
              <a:avLst/>
            </a:prstGeom>
            <a:ln w="12700" cap="rnd">
              <a:solidFill>
                <a:srgbClr val="000000"/>
              </a:solidFill>
              <a:prstDash val="solid"/>
              <a:headEnd type="diamond" w="lg" len="lg"/>
              <a:tailEnd type="none" w="sm" len="sm"/>
            </a:ln>
          </p:spPr>
        </p:sp>
        <p:sp>
          <p:nvSpPr>
            <p:cNvPr id="8" name="AutoShape 8"/>
            <p:cNvSpPr/>
            <p:nvPr/>
          </p:nvSpPr>
          <p:spPr>
            <a:xfrm>
              <a:off x="1246280" y="400605"/>
              <a:ext cx="2186811" cy="0"/>
            </a:xfrm>
            <a:prstGeom prst="line">
              <a:avLst/>
            </a:prstGeom>
            <a:ln w="12700" cap="flat">
              <a:solidFill>
                <a:srgbClr val="000000"/>
              </a:solidFill>
              <a:prstDash val="solid"/>
              <a:headEnd type="none" w="sm" len="sm"/>
              <a:tailEnd type="none" w="sm" len="sm"/>
            </a:ln>
          </p:spPr>
        </p:sp>
      </p:grpSp>
      <p:grpSp>
        <p:nvGrpSpPr>
          <p:cNvPr id="9" name="Group 9"/>
          <p:cNvGrpSpPr/>
          <p:nvPr/>
        </p:nvGrpSpPr>
        <p:grpSpPr>
          <a:xfrm>
            <a:off x="12442127" y="1325399"/>
            <a:ext cx="4597388" cy="2164308"/>
            <a:chOff x="0" y="0"/>
            <a:chExt cx="6129851" cy="2885744"/>
          </a:xfrm>
        </p:grpSpPr>
        <p:sp>
          <p:nvSpPr>
            <p:cNvPr id="10" name="TextBox 10"/>
            <p:cNvSpPr txBox="1"/>
            <p:nvPr/>
          </p:nvSpPr>
          <p:spPr>
            <a:xfrm>
              <a:off x="0" y="693222"/>
              <a:ext cx="5319749" cy="2192522"/>
            </a:xfrm>
            <a:prstGeom prst="rect">
              <a:avLst/>
            </a:prstGeom>
          </p:spPr>
          <p:txBody>
            <a:bodyPr lIns="0" tIns="0" rIns="0" bIns="0" rtlCol="0" anchor="t">
              <a:spAutoFit/>
            </a:bodyPr>
            <a:lstStyle/>
            <a:p>
              <a:pPr marL="345443" lvl="1" indent="-172721">
                <a:lnSpc>
                  <a:spcPts val="2240"/>
                </a:lnSpc>
                <a:buFont typeface="Arial"/>
                <a:buChar char="•"/>
              </a:pPr>
              <a:r>
                <a:rPr lang="en-US" sz="1600">
                  <a:solidFill>
                    <a:srgbClr val="123E68"/>
                  </a:solidFill>
                  <a:latin typeface="Raleway 1"/>
                </a:rPr>
                <a:t>Encourage teams to be adaptable</a:t>
              </a:r>
            </a:p>
            <a:p>
              <a:pPr marL="345443" lvl="1" indent="-172721">
                <a:lnSpc>
                  <a:spcPts val="2240"/>
                </a:lnSpc>
                <a:buFont typeface="Arial"/>
                <a:buChar char="•"/>
              </a:pPr>
              <a:r>
                <a:rPr lang="en-US" sz="1600">
                  <a:solidFill>
                    <a:srgbClr val="123E68"/>
                  </a:solidFill>
                  <a:latin typeface="Raleway 1"/>
                </a:rPr>
                <a:t>Emphasize iterative development</a:t>
              </a:r>
            </a:p>
            <a:p>
              <a:pPr marL="345443" lvl="1" indent="-172721">
                <a:lnSpc>
                  <a:spcPts val="2240"/>
                </a:lnSpc>
                <a:buFont typeface="Arial"/>
                <a:buChar char="•"/>
              </a:pPr>
              <a:r>
                <a:rPr lang="en-US" sz="1600">
                  <a:solidFill>
                    <a:srgbClr val="123E68"/>
                  </a:solidFill>
                  <a:latin typeface="Raleway 1"/>
                </a:rPr>
                <a:t>Ability to respond to changing needs</a:t>
              </a:r>
            </a:p>
            <a:p>
              <a:pPr marL="345443" lvl="1" indent="-172721">
                <a:lnSpc>
                  <a:spcPts val="2240"/>
                </a:lnSpc>
                <a:buFont typeface="Arial"/>
                <a:buChar char="•"/>
              </a:pPr>
              <a:r>
                <a:rPr lang="en-US" sz="1600">
                  <a:solidFill>
                    <a:srgbClr val="123E68"/>
                  </a:solidFill>
                  <a:latin typeface="Raleway 1"/>
                </a:rPr>
                <a:t>Utilize agile methodologies that emphasize collaboration</a:t>
              </a:r>
            </a:p>
            <a:p>
              <a:pPr marL="345443" lvl="1" indent="-172721" algn="l">
                <a:lnSpc>
                  <a:spcPts val="2240"/>
                </a:lnSpc>
                <a:buFont typeface="Arial"/>
                <a:buChar char="•"/>
              </a:pPr>
              <a:r>
                <a:rPr lang="en-US" sz="1600">
                  <a:solidFill>
                    <a:srgbClr val="123E68"/>
                  </a:solidFill>
                  <a:latin typeface="Raleway 1"/>
                </a:rPr>
                <a:t>Feedback quickly</a:t>
              </a:r>
            </a:p>
          </p:txBody>
        </p:sp>
        <p:sp>
          <p:nvSpPr>
            <p:cNvPr id="11" name="TextBox 11"/>
            <p:cNvSpPr txBox="1"/>
            <p:nvPr/>
          </p:nvSpPr>
          <p:spPr>
            <a:xfrm>
              <a:off x="0" y="-57150"/>
              <a:ext cx="6129851" cy="534472"/>
            </a:xfrm>
            <a:prstGeom prst="rect">
              <a:avLst/>
            </a:prstGeom>
          </p:spPr>
          <p:txBody>
            <a:bodyPr lIns="0" tIns="0" rIns="0" bIns="0" rtlCol="0" anchor="t">
              <a:spAutoFit/>
            </a:bodyPr>
            <a:lstStyle/>
            <a:p>
              <a:pPr>
                <a:lnSpc>
                  <a:spcPts val="3359"/>
                </a:lnSpc>
              </a:pPr>
              <a:r>
                <a:rPr lang="en-US" sz="2400">
                  <a:solidFill>
                    <a:srgbClr val="000000"/>
                  </a:solidFill>
                  <a:latin typeface="Raleway 1 Bold"/>
                </a:rPr>
                <a:t>Agility</a:t>
              </a:r>
            </a:p>
          </p:txBody>
        </p:sp>
      </p:grpSp>
      <p:grpSp>
        <p:nvGrpSpPr>
          <p:cNvPr id="12" name="Group 12"/>
          <p:cNvGrpSpPr/>
          <p:nvPr/>
        </p:nvGrpSpPr>
        <p:grpSpPr>
          <a:xfrm>
            <a:off x="3825316" y="5625185"/>
            <a:ext cx="2583858" cy="531361"/>
            <a:chOff x="0" y="0"/>
            <a:chExt cx="3445144" cy="708481"/>
          </a:xfrm>
        </p:grpSpPr>
        <p:sp>
          <p:nvSpPr>
            <p:cNvPr id="13" name="AutoShape 13"/>
            <p:cNvSpPr/>
            <p:nvPr/>
          </p:nvSpPr>
          <p:spPr>
            <a:xfrm>
              <a:off x="1258334" y="11604"/>
              <a:ext cx="2186811" cy="0"/>
            </a:xfrm>
            <a:prstGeom prst="line">
              <a:avLst/>
            </a:prstGeom>
            <a:ln w="12700" cap="flat">
              <a:solidFill>
                <a:srgbClr val="000000"/>
              </a:solidFill>
              <a:prstDash val="solid"/>
              <a:headEnd type="none" w="sm" len="sm"/>
              <a:tailEnd type="none" w="sm" len="sm"/>
            </a:ln>
          </p:spPr>
        </p:sp>
        <p:sp>
          <p:nvSpPr>
            <p:cNvPr id="14" name="AutoShape 14"/>
            <p:cNvSpPr/>
            <p:nvPr/>
          </p:nvSpPr>
          <p:spPr>
            <a:xfrm flipV="1">
              <a:off x="3108" y="5537"/>
              <a:ext cx="1242526" cy="697406"/>
            </a:xfrm>
            <a:prstGeom prst="line">
              <a:avLst/>
            </a:prstGeom>
            <a:ln w="12700" cap="rnd">
              <a:solidFill>
                <a:srgbClr val="000000"/>
              </a:solidFill>
              <a:prstDash val="solid"/>
              <a:headEnd type="diamond" w="lg" len="lg"/>
              <a:tailEnd type="none" w="sm" len="sm"/>
            </a:ln>
          </p:spPr>
        </p:sp>
      </p:grpSp>
      <p:grpSp>
        <p:nvGrpSpPr>
          <p:cNvPr id="15" name="Group 15"/>
          <p:cNvGrpSpPr/>
          <p:nvPr/>
        </p:nvGrpSpPr>
        <p:grpSpPr>
          <a:xfrm>
            <a:off x="12433087" y="5313184"/>
            <a:ext cx="4597388" cy="2440384"/>
            <a:chOff x="0" y="0"/>
            <a:chExt cx="6129851" cy="3253845"/>
          </a:xfrm>
        </p:grpSpPr>
        <p:sp>
          <p:nvSpPr>
            <p:cNvPr id="16" name="TextBox 16"/>
            <p:cNvSpPr txBox="1"/>
            <p:nvPr/>
          </p:nvSpPr>
          <p:spPr>
            <a:xfrm>
              <a:off x="0" y="693222"/>
              <a:ext cx="5319749" cy="2560624"/>
            </a:xfrm>
            <a:prstGeom prst="rect">
              <a:avLst/>
            </a:prstGeom>
          </p:spPr>
          <p:txBody>
            <a:bodyPr lIns="0" tIns="0" rIns="0" bIns="0" rtlCol="0" anchor="t">
              <a:spAutoFit/>
            </a:bodyPr>
            <a:lstStyle/>
            <a:p>
              <a:pPr marL="345443" lvl="1" indent="-172721">
                <a:lnSpc>
                  <a:spcPts val="2240"/>
                </a:lnSpc>
                <a:buFont typeface="Arial"/>
                <a:buChar char="•"/>
              </a:pPr>
              <a:r>
                <a:rPr lang="en-US" sz="1600">
                  <a:solidFill>
                    <a:srgbClr val="123E68"/>
                  </a:solidFill>
                  <a:latin typeface="Raleway 1"/>
                </a:rPr>
                <a:t>Promote experimentation in how digital solutions are deployed and integrated into existing workflows</a:t>
              </a:r>
            </a:p>
            <a:p>
              <a:pPr marL="345443" lvl="1" indent="-172721">
                <a:lnSpc>
                  <a:spcPts val="2240"/>
                </a:lnSpc>
                <a:buFont typeface="Arial"/>
                <a:buChar char="•"/>
              </a:pPr>
              <a:r>
                <a:rPr lang="en-US" sz="1600">
                  <a:solidFill>
                    <a:srgbClr val="123E68"/>
                  </a:solidFill>
                  <a:latin typeface="Raleway 1"/>
                </a:rPr>
                <a:t>Allow teams to test different deployment strategies</a:t>
              </a:r>
            </a:p>
            <a:p>
              <a:pPr marL="345443" lvl="1" indent="-172721">
                <a:lnSpc>
                  <a:spcPts val="2240"/>
                </a:lnSpc>
                <a:buFont typeface="Arial"/>
                <a:buChar char="•"/>
              </a:pPr>
              <a:r>
                <a:rPr lang="en-US" sz="1600">
                  <a:solidFill>
                    <a:srgbClr val="123E68"/>
                  </a:solidFill>
                  <a:latin typeface="Raleway 1"/>
                </a:rPr>
                <a:t>Monitor outcomes</a:t>
              </a:r>
            </a:p>
            <a:p>
              <a:pPr marL="345443" lvl="1" indent="-172721" algn="l">
                <a:lnSpc>
                  <a:spcPts val="2240"/>
                </a:lnSpc>
                <a:buFont typeface="Arial"/>
                <a:buChar char="•"/>
              </a:pPr>
              <a:r>
                <a:rPr lang="en-US" sz="1600">
                  <a:solidFill>
                    <a:srgbClr val="123E68"/>
                  </a:solidFill>
                  <a:latin typeface="Raleway 1"/>
                </a:rPr>
                <a:t>Refine approaches based on results</a:t>
              </a:r>
            </a:p>
          </p:txBody>
        </p:sp>
        <p:sp>
          <p:nvSpPr>
            <p:cNvPr id="17" name="TextBox 17"/>
            <p:cNvSpPr txBox="1"/>
            <p:nvPr/>
          </p:nvSpPr>
          <p:spPr>
            <a:xfrm>
              <a:off x="0" y="-57150"/>
              <a:ext cx="6129851" cy="534472"/>
            </a:xfrm>
            <a:prstGeom prst="rect">
              <a:avLst/>
            </a:prstGeom>
          </p:spPr>
          <p:txBody>
            <a:bodyPr lIns="0" tIns="0" rIns="0" bIns="0" rtlCol="0" anchor="t">
              <a:spAutoFit/>
            </a:bodyPr>
            <a:lstStyle/>
            <a:p>
              <a:pPr>
                <a:lnSpc>
                  <a:spcPts val="3359"/>
                </a:lnSpc>
              </a:pPr>
              <a:r>
                <a:rPr lang="en-US" sz="2400">
                  <a:solidFill>
                    <a:srgbClr val="000000"/>
                  </a:solidFill>
                  <a:latin typeface="Raleway 1 Bold"/>
                </a:rPr>
                <a:t>Experimentation</a:t>
              </a:r>
            </a:p>
          </p:txBody>
        </p:sp>
      </p:grpSp>
      <p:grpSp>
        <p:nvGrpSpPr>
          <p:cNvPr id="18" name="Group 18"/>
          <p:cNvGrpSpPr/>
          <p:nvPr/>
        </p:nvGrpSpPr>
        <p:grpSpPr>
          <a:xfrm>
            <a:off x="6980493" y="1137940"/>
            <a:ext cx="5668270" cy="2164308"/>
            <a:chOff x="0" y="0"/>
            <a:chExt cx="7557693" cy="2885744"/>
          </a:xfrm>
        </p:grpSpPr>
        <p:sp>
          <p:nvSpPr>
            <p:cNvPr id="19" name="TextBox 19"/>
            <p:cNvSpPr txBox="1"/>
            <p:nvPr/>
          </p:nvSpPr>
          <p:spPr>
            <a:xfrm>
              <a:off x="0" y="693222"/>
              <a:ext cx="6558892" cy="2192522"/>
            </a:xfrm>
            <a:prstGeom prst="rect">
              <a:avLst/>
            </a:prstGeom>
          </p:spPr>
          <p:txBody>
            <a:bodyPr lIns="0" tIns="0" rIns="0" bIns="0" rtlCol="0" anchor="t">
              <a:spAutoFit/>
            </a:bodyPr>
            <a:lstStyle/>
            <a:p>
              <a:pPr marL="345443" lvl="1" indent="-172721">
                <a:lnSpc>
                  <a:spcPts val="2240"/>
                </a:lnSpc>
                <a:buFont typeface="Arial"/>
                <a:buChar char="•"/>
              </a:pPr>
              <a:r>
                <a:rPr lang="en-US" sz="1600">
                  <a:solidFill>
                    <a:srgbClr val="123E68"/>
                  </a:solidFill>
                  <a:latin typeface="Raleway 1"/>
                </a:rPr>
                <a:t>Maintain open communication channels to address concerns and questions</a:t>
              </a:r>
            </a:p>
            <a:p>
              <a:pPr marL="345443" lvl="1" indent="-172721">
                <a:lnSpc>
                  <a:spcPts val="2240"/>
                </a:lnSpc>
                <a:buFont typeface="Arial"/>
                <a:buChar char="•"/>
              </a:pPr>
              <a:r>
                <a:rPr lang="en-US" sz="1600">
                  <a:solidFill>
                    <a:srgbClr val="123E68"/>
                  </a:solidFill>
                  <a:latin typeface="Raleway 1"/>
                </a:rPr>
                <a:t>Encourage teams to share their experiences, challenges, and success stories, </a:t>
              </a:r>
            </a:p>
            <a:p>
              <a:pPr marL="345443" lvl="1" indent="-172721" algn="l">
                <a:lnSpc>
                  <a:spcPts val="2240"/>
                </a:lnSpc>
                <a:buFont typeface="Arial"/>
                <a:buChar char="•"/>
              </a:pPr>
              <a:r>
                <a:rPr lang="en-US" sz="1600">
                  <a:solidFill>
                    <a:srgbClr val="123E68"/>
                  </a:solidFill>
                  <a:latin typeface="Raleway 1"/>
                </a:rPr>
                <a:t>Foster a sense of collective learning and adaptation.</a:t>
              </a:r>
            </a:p>
          </p:txBody>
        </p:sp>
        <p:sp>
          <p:nvSpPr>
            <p:cNvPr id="20" name="TextBox 20"/>
            <p:cNvSpPr txBox="1"/>
            <p:nvPr/>
          </p:nvSpPr>
          <p:spPr>
            <a:xfrm>
              <a:off x="0" y="-57150"/>
              <a:ext cx="7557693" cy="534472"/>
            </a:xfrm>
            <a:prstGeom prst="rect">
              <a:avLst/>
            </a:prstGeom>
          </p:spPr>
          <p:txBody>
            <a:bodyPr lIns="0" tIns="0" rIns="0" bIns="0" rtlCol="0" anchor="t">
              <a:spAutoFit/>
            </a:bodyPr>
            <a:lstStyle/>
            <a:p>
              <a:pPr>
                <a:lnSpc>
                  <a:spcPts val="3359"/>
                </a:lnSpc>
              </a:pPr>
              <a:r>
                <a:rPr lang="en-US" sz="2400">
                  <a:solidFill>
                    <a:srgbClr val="000000"/>
                  </a:solidFill>
                  <a:latin typeface="Raleway 1 Bold"/>
                </a:rPr>
                <a:t>Openness to Change</a:t>
              </a:r>
            </a:p>
          </p:txBody>
        </p:sp>
      </p:grpSp>
      <p:grpSp>
        <p:nvGrpSpPr>
          <p:cNvPr id="21" name="Group 21"/>
          <p:cNvGrpSpPr/>
          <p:nvPr/>
        </p:nvGrpSpPr>
        <p:grpSpPr>
          <a:xfrm>
            <a:off x="6506484" y="1246023"/>
            <a:ext cx="305216" cy="2574818"/>
            <a:chOff x="0" y="0"/>
            <a:chExt cx="406955" cy="3433091"/>
          </a:xfrm>
        </p:grpSpPr>
        <p:sp>
          <p:nvSpPr>
            <p:cNvPr id="22" name="AutoShape 22"/>
            <p:cNvSpPr/>
            <p:nvPr/>
          </p:nvSpPr>
          <p:spPr>
            <a:xfrm flipH="1">
              <a:off x="12416" y="1877"/>
              <a:ext cx="388472" cy="1255226"/>
            </a:xfrm>
            <a:prstGeom prst="line">
              <a:avLst/>
            </a:prstGeom>
            <a:ln w="12700" cap="rnd">
              <a:solidFill>
                <a:srgbClr val="000000"/>
              </a:solidFill>
              <a:prstDash val="solid"/>
              <a:headEnd type="diamond" w="lg" len="lg"/>
              <a:tailEnd type="none" w="sm" len="sm"/>
            </a:ln>
          </p:spPr>
        </p:sp>
        <p:sp>
          <p:nvSpPr>
            <p:cNvPr id="23" name="AutoShape 23"/>
            <p:cNvSpPr/>
            <p:nvPr/>
          </p:nvSpPr>
          <p:spPr>
            <a:xfrm>
              <a:off x="6350" y="1246280"/>
              <a:ext cx="0" cy="2186811"/>
            </a:xfrm>
            <a:prstGeom prst="line">
              <a:avLst/>
            </a:prstGeom>
            <a:ln w="12700" cap="flat">
              <a:solidFill>
                <a:srgbClr val="000000"/>
              </a:solidFill>
              <a:prstDash val="solid"/>
              <a:headEnd type="none" w="sm" len="sm"/>
              <a:tailEnd type="none" w="sm" len="sm"/>
            </a:ln>
          </p:spPr>
        </p:sp>
      </p:grpSp>
      <p:grpSp>
        <p:nvGrpSpPr>
          <p:cNvPr id="24" name="Group 24"/>
          <p:cNvGrpSpPr/>
          <p:nvPr/>
        </p:nvGrpSpPr>
        <p:grpSpPr>
          <a:xfrm rot="-10800000">
            <a:off x="11895983" y="3594482"/>
            <a:ext cx="2583858" cy="531361"/>
            <a:chOff x="0" y="0"/>
            <a:chExt cx="3445144" cy="708481"/>
          </a:xfrm>
        </p:grpSpPr>
        <p:sp>
          <p:nvSpPr>
            <p:cNvPr id="25" name="AutoShape 25"/>
            <p:cNvSpPr/>
            <p:nvPr/>
          </p:nvSpPr>
          <p:spPr>
            <a:xfrm>
              <a:off x="1258334" y="11604"/>
              <a:ext cx="2186811" cy="0"/>
            </a:xfrm>
            <a:prstGeom prst="line">
              <a:avLst/>
            </a:prstGeom>
            <a:ln w="12700" cap="flat">
              <a:solidFill>
                <a:srgbClr val="000000"/>
              </a:solidFill>
              <a:prstDash val="solid"/>
              <a:headEnd type="none" w="sm" len="sm"/>
              <a:tailEnd type="none" w="sm" len="sm"/>
            </a:ln>
          </p:spPr>
        </p:sp>
        <p:sp>
          <p:nvSpPr>
            <p:cNvPr id="26" name="AutoShape 26"/>
            <p:cNvSpPr/>
            <p:nvPr/>
          </p:nvSpPr>
          <p:spPr>
            <a:xfrm flipV="1">
              <a:off x="3108" y="5537"/>
              <a:ext cx="1242526" cy="697406"/>
            </a:xfrm>
            <a:prstGeom prst="line">
              <a:avLst/>
            </a:prstGeom>
            <a:ln w="12700" cap="rnd">
              <a:solidFill>
                <a:srgbClr val="000000"/>
              </a:solidFill>
              <a:prstDash val="solid"/>
              <a:headEnd type="diamond" w="lg" len="lg"/>
              <a:tailEnd type="none" w="sm" len="sm"/>
            </a:ln>
          </p:spPr>
        </p:sp>
      </p:grpSp>
      <p:grpSp>
        <p:nvGrpSpPr>
          <p:cNvPr id="27" name="Group 27"/>
          <p:cNvGrpSpPr/>
          <p:nvPr/>
        </p:nvGrpSpPr>
        <p:grpSpPr>
          <a:xfrm rot="-10800000">
            <a:off x="11886943" y="4903193"/>
            <a:ext cx="2574818" cy="305216"/>
            <a:chOff x="0" y="0"/>
            <a:chExt cx="3433091" cy="406955"/>
          </a:xfrm>
        </p:grpSpPr>
        <p:sp>
          <p:nvSpPr>
            <p:cNvPr id="28" name="AutoShape 28"/>
            <p:cNvSpPr/>
            <p:nvPr/>
          </p:nvSpPr>
          <p:spPr>
            <a:xfrm>
              <a:off x="1877" y="6066"/>
              <a:ext cx="1255226" cy="388472"/>
            </a:xfrm>
            <a:prstGeom prst="line">
              <a:avLst/>
            </a:prstGeom>
            <a:ln w="12700" cap="rnd">
              <a:solidFill>
                <a:srgbClr val="000000"/>
              </a:solidFill>
              <a:prstDash val="solid"/>
              <a:headEnd type="diamond" w="lg" len="lg"/>
              <a:tailEnd type="none" w="sm" len="sm"/>
            </a:ln>
          </p:spPr>
        </p:sp>
        <p:sp>
          <p:nvSpPr>
            <p:cNvPr id="29" name="AutoShape 29"/>
            <p:cNvSpPr/>
            <p:nvPr/>
          </p:nvSpPr>
          <p:spPr>
            <a:xfrm>
              <a:off x="1246280" y="400605"/>
              <a:ext cx="2186811" cy="0"/>
            </a:xfrm>
            <a:prstGeom prst="line">
              <a:avLst/>
            </a:prstGeom>
            <a:ln w="12700" cap="flat">
              <a:solidFill>
                <a:srgbClr val="000000"/>
              </a:solidFill>
              <a:prstDash val="solid"/>
              <a:headEnd type="none" w="sm" len="sm"/>
              <a:tailEnd type="none" w="sm" len="sm"/>
            </a:ln>
          </p:spPr>
        </p:sp>
      </p:grpSp>
      <p:grpSp>
        <p:nvGrpSpPr>
          <p:cNvPr id="30" name="Group 30"/>
          <p:cNvGrpSpPr/>
          <p:nvPr/>
        </p:nvGrpSpPr>
        <p:grpSpPr>
          <a:xfrm>
            <a:off x="6409174" y="6980509"/>
            <a:ext cx="5668270" cy="2992536"/>
            <a:chOff x="0" y="0"/>
            <a:chExt cx="7557693" cy="3990049"/>
          </a:xfrm>
        </p:grpSpPr>
        <p:sp>
          <p:nvSpPr>
            <p:cNvPr id="31" name="TextBox 31"/>
            <p:cNvSpPr txBox="1"/>
            <p:nvPr/>
          </p:nvSpPr>
          <p:spPr>
            <a:xfrm>
              <a:off x="0" y="693222"/>
              <a:ext cx="6558892" cy="3296827"/>
            </a:xfrm>
            <a:prstGeom prst="rect">
              <a:avLst/>
            </a:prstGeom>
          </p:spPr>
          <p:txBody>
            <a:bodyPr lIns="0" tIns="0" rIns="0" bIns="0" rtlCol="0" anchor="t">
              <a:spAutoFit/>
            </a:bodyPr>
            <a:lstStyle/>
            <a:p>
              <a:pPr marL="345443" lvl="1" indent="-172721">
                <a:lnSpc>
                  <a:spcPts val="2240"/>
                </a:lnSpc>
                <a:buFont typeface="Arial"/>
                <a:buChar char="•"/>
              </a:pPr>
              <a:r>
                <a:rPr lang="en-US" sz="1600">
                  <a:solidFill>
                    <a:srgbClr val="123E68"/>
                  </a:solidFill>
                  <a:latin typeface="Raleway 1"/>
                </a:rPr>
                <a:t>Create an environment where teams view implementation challenges as opportunities </a:t>
              </a:r>
            </a:p>
            <a:p>
              <a:pPr marL="345443" lvl="1" indent="-172721">
                <a:lnSpc>
                  <a:spcPts val="2240"/>
                </a:lnSpc>
                <a:buFont typeface="Arial"/>
                <a:buChar char="•"/>
              </a:pPr>
              <a:r>
                <a:rPr lang="en-US" sz="1600">
                  <a:solidFill>
                    <a:srgbClr val="123E68"/>
                  </a:solidFill>
                  <a:latin typeface="Raleway 1"/>
                </a:rPr>
                <a:t>Facilitate collaboration between different departments</a:t>
              </a:r>
            </a:p>
            <a:p>
              <a:pPr marL="345443" lvl="1" indent="-172721">
                <a:lnSpc>
                  <a:spcPts val="2240"/>
                </a:lnSpc>
                <a:buFont typeface="Arial"/>
                <a:buChar char="•"/>
              </a:pPr>
              <a:r>
                <a:rPr lang="en-US" sz="1600">
                  <a:solidFill>
                    <a:srgbClr val="123E68"/>
                  </a:solidFill>
                  <a:latin typeface="Raleway 1"/>
                </a:rPr>
                <a:t>Establish feedback loops</a:t>
              </a:r>
            </a:p>
            <a:p>
              <a:pPr marL="345443" lvl="1" indent="-172721">
                <a:lnSpc>
                  <a:spcPts val="2240"/>
                </a:lnSpc>
                <a:buFont typeface="Arial"/>
                <a:buChar char="•"/>
              </a:pPr>
              <a:r>
                <a:rPr lang="en-US" sz="1600">
                  <a:solidFill>
                    <a:srgbClr val="123E68"/>
                  </a:solidFill>
                  <a:latin typeface="Raleway 1"/>
                </a:rPr>
                <a:t>Allow for adjustments and refinements</a:t>
              </a:r>
            </a:p>
            <a:p>
              <a:pPr marL="345443" lvl="1" indent="-172721">
                <a:lnSpc>
                  <a:spcPts val="2240"/>
                </a:lnSpc>
                <a:buFont typeface="Arial"/>
                <a:buChar char="•"/>
              </a:pPr>
              <a:r>
                <a:rPr lang="en-US" sz="1600">
                  <a:solidFill>
                    <a:srgbClr val="123E68"/>
                  </a:solidFill>
                  <a:latin typeface="Raleway 1"/>
                </a:rPr>
                <a:t>Support continuous learning initiatives focused on the digital tools and technologies </a:t>
              </a:r>
            </a:p>
            <a:p>
              <a:pPr marL="345443" lvl="1" indent="-172721" algn="l">
                <a:lnSpc>
                  <a:spcPts val="2240"/>
                </a:lnSpc>
                <a:buFont typeface="Arial"/>
                <a:buChar char="•"/>
              </a:pPr>
              <a:r>
                <a:rPr lang="en-US" sz="1600">
                  <a:solidFill>
                    <a:srgbClr val="123E68"/>
                  </a:solidFill>
                  <a:latin typeface="Raleway 1"/>
                </a:rPr>
                <a:t>Provide resources for ongoing skill development </a:t>
              </a:r>
            </a:p>
          </p:txBody>
        </p:sp>
        <p:sp>
          <p:nvSpPr>
            <p:cNvPr id="32" name="TextBox 32"/>
            <p:cNvSpPr txBox="1"/>
            <p:nvPr/>
          </p:nvSpPr>
          <p:spPr>
            <a:xfrm>
              <a:off x="0" y="-57150"/>
              <a:ext cx="7557693" cy="534472"/>
            </a:xfrm>
            <a:prstGeom prst="rect">
              <a:avLst/>
            </a:prstGeom>
          </p:spPr>
          <p:txBody>
            <a:bodyPr lIns="0" tIns="0" rIns="0" bIns="0" rtlCol="0" anchor="t">
              <a:spAutoFit/>
            </a:bodyPr>
            <a:lstStyle/>
            <a:p>
              <a:pPr>
                <a:lnSpc>
                  <a:spcPts val="3359"/>
                </a:lnSpc>
              </a:pPr>
              <a:r>
                <a:rPr lang="en-US" sz="2400">
                  <a:solidFill>
                    <a:srgbClr val="000000"/>
                  </a:solidFill>
                  <a:latin typeface="Raleway 1 Bold"/>
                </a:rPr>
                <a:t>Continuous Learning</a:t>
              </a:r>
            </a:p>
          </p:txBody>
        </p:sp>
      </p:grpSp>
      <p:grpSp>
        <p:nvGrpSpPr>
          <p:cNvPr id="33" name="Group 33"/>
          <p:cNvGrpSpPr/>
          <p:nvPr/>
        </p:nvGrpSpPr>
        <p:grpSpPr>
          <a:xfrm rot="-5400000">
            <a:off x="10298211" y="7600960"/>
            <a:ext cx="2574818" cy="305216"/>
            <a:chOff x="0" y="0"/>
            <a:chExt cx="3433091" cy="406955"/>
          </a:xfrm>
        </p:grpSpPr>
        <p:sp>
          <p:nvSpPr>
            <p:cNvPr id="34" name="AutoShape 34"/>
            <p:cNvSpPr/>
            <p:nvPr/>
          </p:nvSpPr>
          <p:spPr>
            <a:xfrm>
              <a:off x="1877" y="6066"/>
              <a:ext cx="1255226" cy="388472"/>
            </a:xfrm>
            <a:prstGeom prst="line">
              <a:avLst/>
            </a:prstGeom>
            <a:ln w="12700" cap="rnd">
              <a:solidFill>
                <a:srgbClr val="000000"/>
              </a:solidFill>
              <a:prstDash val="solid"/>
              <a:headEnd type="diamond" w="lg" len="lg"/>
              <a:tailEnd type="none" w="sm" len="sm"/>
            </a:ln>
          </p:spPr>
        </p:sp>
        <p:sp>
          <p:nvSpPr>
            <p:cNvPr id="35" name="AutoShape 35"/>
            <p:cNvSpPr/>
            <p:nvPr/>
          </p:nvSpPr>
          <p:spPr>
            <a:xfrm>
              <a:off x="1246280" y="400605"/>
              <a:ext cx="2186811" cy="0"/>
            </a:xfrm>
            <a:prstGeom prst="line">
              <a:avLst/>
            </a:prstGeom>
            <a:ln w="12700" cap="flat">
              <a:solidFill>
                <a:srgbClr val="000000"/>
              </a:solidFill>
              <a:prstDash val="solid"/>
              <a:headEnd type="none" w="sm" len="sm"/>
              <a:tailEnd type="none" w="sm" len="sm"/>
            </a:ln>
          </p:spPr>
        </p:sp>
      </p:grpSp>
      <p:grpSp>
        <p:nvGrpSpPr>
          <p:cNvPr id="36" name="Group 36"/>
          <p:cNvGrpSpPr/>
          <p:nvPr/>
        </p:nvGrpSpPr>
        <p:grpSpPr>
          <a:xfrm>
            <a:off x="1241694" y="6152393"/>
            <a:ext cx="4597388" cy="2716460"/>
            <a:chOff x="0" y="0"/>
            <a:chExt cx="6129851" cy="3621947"/>
          </a:xfrm>
        </p:grpSpPr>
        <p:sp>
          <p:nvSpPr>
            <p:cNvPr id="37" name="TextBox 37"/>
            <p:cNvSpPr txBox="1"/>
            <p:nvPr/>
          </p:nvSpPr>
          <p:spPr>
            <a:xfrm>
              <a:off x="0" y="693222"/>
              <a:ext cx="5319749" cy="2928725"/>
            </a:xfrm>
            <a:prstGeom prst="rect">
              <a:avLst/>
            </a:prstGeom>
          </p:spPr>
          <p:txBody>
            <a:bodyPr lIns="0" tIns="0" rIns="0" bIns="0" rtlCol="0" anchor="t">
              <a:spAutoFit/>
            </a:bodyPr>
            <a:lstStyle/>
            <a:p>
              <a:pPr marL="345443" lvl="1" indent="-172721">
                <a:lnSpc>
                  <a:spcPts val="2240"/>
                </a:lnSpc>
                <a:buFont typeface="Arial"/>
                <a:buChar char="•"/>
              </a:pPr>
              <a:r>
                <a:rPr lang="en-US" sz="1600">
                  <a:solidFill>
                    <a:srgbClr val="123E68"/>
                  </a:solidFill>
                  <a:latin typeface="Raleway 1"/>
                </a:rPr>
                <a:t>Empower teams to take ownership of the digital solutions they are implementing.</a:t>
              </a:r>
            </a:p>
            <a:p>
              <a:pPr marL="345443" lvl="1" indent="-172721">
                <a:lnSpc>
                  <a:spcPts val="2240"/>
                </a:lnSpc>
                <a:buFont typeface="Arial"/>
                <a:buChar char="•"/>
              </a:pPr>
              <a:r>
                <a:rPr lang="en-US" sz="1600">
                  <a:solidFill>
                    <a:srgbClr val="123E68"/>
                  </a:solidFill>
                  <a:latin typeface="Raleway 1"/>
                </a:rPr>
                <a:t>Provide training and support to enable teams to become proficient in using the solutions, </a:t>
              </a:r>
            </a:p>
            <a:p>
              <a:pPr marL="345443" lvl="1" indent="-172721" algn="l">
                <a:lnSpc>
                  <a:spcPts val="2240"/>
                </a:lnSpc>
                <a:buFont typeface="Arial"/>
                <a:buChar char="•"/>
              </a:pPr>
              <a:r>
                <a:rPr lang="en-US" sz="1600">
                  <a:solidFill>
                    <a:srgbClr val="123E68"/>
                  </a:solidFill>
                  <a:latin typeface="Raleway 1"/>
                </a:rPr>
                <a:t>Foster a sense of responsibility for their successful adoption.</a:t>
              </a:r>
            </a:p>
          </p:txBody>
        </p:sp>
        <p:sp>
          <p:nvSpPr>
            <p:cNvPr id="38" name="TextBox 38"/>
            <p:cNvSpPr txBox="1"/>
            <p:nvPr/>
          </p:nvSpPr>
          <p:spPr>
            <a:xfrm>
              <a:off x="0" y="-57150"/>
              <a:ext cx="6129851" cy="534472"/>
            </a:xfrm>
            <a:prstGeom prst="rect">
              <a:avLst/>
            </a:prstGeom>
          </p:spPr>
          <p:txBody>
            <a:bodyPr lIns="0" tIns="0" rIns="0" bIns="0" rtlCol="0" anchor="t">
              <a:spAutoFit/>
            </a:bodyPr>
            <a:lstStyle/>
            <a:p>
              <a:pPr>
                <a:lnSpc>
                  <a:spcPts val="3359"/>
                </a:lnSpc>
              </a:pPr>
              <a:r>
                <a:rPr lang="en-US" sz="2400">
                  <a:solidFill>
                    <a:srgbClr val="000000"/>
                  </a:solidFill>
                  <a:latin typeface="Raleway 1 Bold"/>
                </a:rPr>
                <a:t>Empower Teams</a:t>
              </a:r>
            </a:p>
          </p:txBody>
        </p:sp>
      </p:grpSp>
      <p:grpSp>
        <p:nvGrpSpPr>
          <p:cNvPr id="39" name="Group 39"/>
          <p:cNvGrpSpPr/>
          <p:nvPr/>
        </p:nvGrpSpPr>
        <p:grpSpPr>
          <a:xfrm>
            <a:off x="1028700" y="1471631"/>
            <a:ext cx="4597388" cy="3268613"/>
            <a:chOff x="0" y="0"/>
            <a:chExt cx="6129851" cy="4358150"/>
          </a:xfrm>
        </p:grpSpPr>
        <p:sp>
          <p:nvSpPr>
            <p:cNvPr id="40" name="TextBox 40"/>
            <p:cNvSpPr txBox="1"/>
            <p:nvPr/>
          </p:nvSpPr>
          <p:spPr>
            <a:xfrm>
              <a:off x="0" y="693222"/>
              <a:ext cx="5319749" cy="3664929"/>
            </a:xfrm>
            <a:prstGeom prst="rect">
              <a:avLst/>
            </a:prstGeom>
          </p:spPr>
          <p:txBody>
            <a:bodyPr lIns="0" tIns="0" rIns="0" bIns="0" rtlCol="0" anchor="t">
              <a:spAutoFit/>
            </a:bodyPr>
            <a:lstStyle/>
            <a:p>
              <a:pPr marL="345443" lvl="1" indent="-172721">
                <a:lnSpc>
                  <a:spcPts val="2240"/>
                </a:lnSpc>
                <a:buFont typeface="Arial"/>
                <a:buChar char="•"/>
              </a:pPr>
              <a:r>
                <a:rPr lang="en-US" sz="1600">
                  <a:solidFill>
                    <a:srgbClr val="123E68"/>
                  </a:solidFill>
                  <a:latin typeface="Raleway 1"/>
                </a:rPr>
                <a:t>Prioritize customer/user experience in all digital initiatives</a:t>
              </a:r>
            </a:p>
            <a:p>
              <a:pPr marL="345443" lvl="1" indent="-172721">
                <a:lnSpc>
                  <a:spcPts val="2240"/>
                </a:lnSpc>
                <a:buFont typeface="Arial"/>
                <a:buChar char="•"/>
              </a:pPr>
              <a:r>
                <a:rPr lang="en-US" sz="1600">
                  <a:solidFill>
                    <a:srgbClr val="123E68"/>
                  </a:solidFill>
                  <a:latin typeface="Raleway 1"/>
                </a:rPr>
                <a:t>Use customer/user feedback iteratively to enhance and improve digital solutions</a:t>
              </a:r>
            </a:p>
            <a:p>
              <a:pPr marL="345443" lvl="1" indent="-172721" algn="l">
                <a:lnSpc>
                  <a:spcPts val="2240"/>
                </a:lnSpc>
                <a:buFont typeface="Arial"/>
                <a:buChar char="•"/>
              </a:pPr>
              <a:r>
                <a:rPr lang="en-US" sz="1600">
                  <a:solidFill>
                    <a:srgbClr val="123E68"/>
                  </a:solidFill>
                  <a:latin typeface="Raleway 1"/>
                </a:rPr>
                <a:t>Collect and use feedback to optimize the user experience, address pain points, and ensure that the digital solutions meet the evolving needs of the organization.</a:t>
              </a:r>
            </a:p>
          </p:txBody>
        </p:sp>
        <p:sp>
          <p:nvSpPr>
            <p:cNvPr id="41" name="TextBox 41"/>
            <p:cNvSpPr txBox="1"/>
            <p:nvPr/>
          </p:nvSpPr>
          <p:spPr>
            <a:xfrm>
              <a:off x="0" y="-57150"/>
              <a:ext cx="6129851" cy="534472"/>
            </a:xfrm>
            <a:prstGeom prst="rect">
              <a:avLst/>
            </a:prstGeom>
          </p:spPr>
          <p:txBody>
            <a:bodyPr lIns="0" tIns="0" rIns="0" bIns="0" rtlCol="0" anchor="t">
              <a:spAutoFit/>
            </a:bodyPr>
            <a:lstStyle/>
            <a:p>
              <a:pPr>
                <a:lnSpc>
                  <a:spcPts val="3359"/>
                </a:lnSpc>
              </a:pPr>
              <a:r>
                <a:rPr lang="en-US" sz="2400">
                  <a:solidFill>
                    <a:srgbClr val="000000"/>
                  </a:solidFill>
                  <a:latin typeface="Raleway 1 Bold"/>
                </a:rPr>
                <a:t>Customer-Centricity</a:t>
              </a:r>
            </a:p>
          </p:txBody>
        </p:sp>
      </p:grpSp>
      <p:sp>
        <p:nvSpPr>
          <p:cNvPr id="42" name="AutoShape 42"/>
          <p:cNvSpPr/>
          <p:nvPr/>
        </p:nvSpPr>
        <p:spPr>
          <a:xfrm>
            <a:off x="-1770211" y="1162050"/>
            <a:ext cx="2608411" cy="0"/>
          </a:xfrm>
          <a:prstGeom prst="line">
            <a:avLst/>
          </a:prstGeom>
          <a:ln w="19050" cap="rnd">
            <a:solidFill>
              <a:srgbClr val="000000"/>
            </a:solidFill>
            <a:prstDash val="solid"/>
            <a:headEnd type="none" w="sm" len="sm"/>
            <a:tailEnd type="none" w="sm"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9999"/>
            </a:blip>
            <a:stretch>
              <a:fillRect/>
            </a:stretch>
          </a:blipFill>
        </p:spPr>
      </p:sp>
      <p:sp>
        <p:nvSpPr>
          <p:cNvPr id="3" name="AutoShape 3"/>
          <p:cNvSpPr/>
          <p:nvPr/>
        </p:nvSpPr>
        <p:spPr>
          <a:xfrm>
            <a:off x="-1770211" y="1162050"/>
            <a:ext cx="2608411" cy="0"/>
          </a:xfrm>
          <a:prstGeom prst="line">
            <a:avLst/>
          </a:prstGeom>
          <a:ln w="19050" cap="rnd">
            <a:solidFill>
              <a:srgbClr val="000000"/>
            </a:solidFill>
            <a:prstDash val="solid"/>
            <a:headEnd type="none" w="sm" len="sm"/>
            <a:tailEnd type="none" w="sm" len="sm"/>
          </a:ln>
        </p:spPr>
      </p:sp>
      <p:sp>
        <p:nvSpPr>
          <p:cNvPr id="4" name="Freeform 4"/>
          <p:cNvSpPr/>
          <p:nvPr/>
        </p:nvSpPr>
        <p:spPr>
          <a:xfrm>
            <a:off x="1028700" y="385269"/>
            <a:ext cx="2855645" cy="940130"/>
          </a:xfrm>
          <a:custGeom>
            <a:avLst/>
            <a:gdLst/>
            <a:ahLst/>
            <a:cxnLst/>
            <a:rect l="l" t="t" r="r" b="b"/>
            <a:pathLst>
              <a:path w="2855645" h="940130">
                <a:moveTo>
                  <a:pt x="0" y="0"/>
                </a:moveTo>
                <a:lnTo>
                  <a:pt x="2855645" y="0"/>
                </a:lnTo>
                <a:lnTo>
                  <a:pt x="2855645" y="940130"/>
                </a:lnTo>
                <a:lnTo>
                  <a:pt x="0" y="940130"/>
                </a:lnTo>
                <a:lnTo>
                  <a:pt x="0" y="0"/>
                </a:lnTo>
                <a:close/>
              </a:path>
            </a:pathLst>
          </a:custGeom>
          <a:blipFill>
            <a:blip r:embed="rId3"/>
            <a:stretch>
              <a:fillRect/>
            </a:stretch>
          </a:blipFill>
        </p:spPr>
      </p:sp>
      <p:sp>
        <p:nvSpPr>
          <p:cNvPr id="5" name="TextBox 5"/>
          <p:cNvSpPr txBox="1"/>
          <p:nvPr/>
        </p:nvSpPr>
        <p:spPr>
          <a:xfrm>
            <a:off x="3884345" y="8578420"/>
            <a:ext cx="5048214" cy="361801"/>
          </a:xfrm>
          <a:prstGeom prst="rect">
            <a:avLst/>
          </a:prstGeom>
        </p:spPr>
        <p:txBody>
          <a:bodyPr lIns="0" tIns="0" rIns="0" bIns="0" rtlCol="0" anchor="t">
            <a:spAutoFit/>
          </a:bodyPr>
          <a:lstStyle/>
          <a:p>
            <a:pPr>
              <a:lnSpc>
                <a:spcPts val="2999"/>
              </a:lnSpc>
            </a:pPr>
            <a:r>
              <a:rPr lang="en-US" sz="1999">
                <a:solidFill>
                  <a:srgbClr val="123E68"/>
                </a:solidFill>
                <a:latin typeface="Raleway 1"/>
              </a:rPr>
              <a:t>February 09, 2024</a:t>
            </a:r>
          </a:p>
        </p:txBody>
      </p:sp>
      <p:grpSp>
        <p:nvGrpSpPr>
          <p:cNvPr id="6" name="Group 6"/>
          <p:cNvGrpSpPr/>
          <p:nvPr/>
        </p:nvGrpSpPr>
        <p:grpSpPr>
          <a:xfrm>
            <a:off x="3884345" y="3253421"/>
            <a:ext cx="9518530" cy="4304538"/>
            <a:chOff x="0" y="0"/>
            <a:chExt cx="12691374" cy="5739384"/>
          </a:xfrm>
        </p:grpSpPr>
        <p:sp>
          <p:nvSpPr>
            <p:cNvPr id="7" name="TextBox 7"/>
            <p:cNvSpPr txBox="1"/>
            <p:nvPr/>
          </p:nvSpPr>
          <p:spPr>
            <a:xfrm>
              <a:off x="0" y="161925"/>
              <a:ext cx="12691374" cy="4714875"/>
            </a:xfrm>
            <a:prstGeom prst="rect">
              <a:avLst/>
            </a:prstGeom>
          </p:spPr>
          <p:txBody>
            <a:bodyPr lIns="0" tIns="0" rIns="0" bIns="0" rtlCol="0" anchor="t">
              <a:spAutoFit/>
            </a:bodyPr>
            <a:lstStyle/>
            <a:p>
              <a:pPr>
                <a:lnSpc>
                  <a:spcPts val="9000"/>
                </a:lnSpc>
              </a:pPr>
              <a:r>
                <a:rPr lang="en-US" sz="9000">
                  <a:solidFill>
                    <a:srgbClr val="123E68"/>
                  </a:solidFill>
                  <a:latin typeface="Raleway 1 Heavy"/>
                </a:rPr>
                <a:t>Change Management Frameworks </a:t>
              </a:r>
            </a:p>
          </p:txBody>
        </p:sp>
        <p:sp>
          <p:nvSpPr>
            <p:cNvPr id="8" name="TextBox 8"/>
            <p:cNvSpPr txBox="1"/>
            <p:nvPr/>
          </p:nvSpPr>
          <p:spPr>
            <a:xfrm>
              <a:off x="0" y="4924780"/>
              <a:ext cx="12691374" cy="814603"/>
            </a:xfrm>
            <a:prstGeom prst="rect">
              <a:avLst/>
            </a:prstGeom>
          </p:spPr>
          <p:txBody>
            <a:bodyPr lIns="0" tIns="0" rIns="0" bIns="0" rtlCol="0" anchor="t">
              <a:spAutoFit/>
            </a:bodyPr>
            <a:lstStyle/>
            <a:p>
              <a:pPr>
                <a:lnSpc>
                  <a:spcPts val="5040"/>
                </a:lnSpc>
              </a:pPr>
              <a:r>
                <a:rPr lang="en-US" sz="3600" spc="460">
                  <a:solidFill>
                    <a:srgbClr val="123E68"/>
                  </a:solidFill>
                  <a:latin typeface="Raleway 1 Heavy"/>
                </a:rPr>
                <a:t>FOR DIGITAL TRANSFORMATION </a:t>
              </a:r>
            </a:p>
          </p:txBody>
        </p:sp>
      </p:grpSp>
      <p:sp>
        <p:nvSpPr>
          <p:cNvPr id="9" name="TextBox 9"/>
          <p:cNvSpPr txBox="1"/>
          <p:nvPr/>
        </p:nvSpPr>
        <p:spPr>
          <a:xfrm>
            <a:off x="3884345" y="8071800"/>
            <a:ext cx="5048214" cy="573294"/>
          </a:xfrm>
          <a:prstGeom prst="rect">
            <a:avLst/>
          </a:prstGeom>
        </p:spPr>
        <p:txBody>
          <a:bodyPr lIns="0" tIns="0" rIns="0" bIns="0" rtlCol="0" anchor="t">
            <a:spAutoFit/>
          </a:bodyPr>
          <a:lstStyle/>
          <a:p>
            <a:pPr>
              <a:lnSpc>
                <a:spcPts val="4799"/>
              </a:lnSpc>
            </a:pPr>
            <a:r>
              <a:rPr lang="en-US" sz="3199">
                <a:solidFill>
                  <a:srgbClr val="123E68"/>
                </a:solidFill>
                <a:latin typeface="Raleway 1 Heavy"/>
              </a:rPr>
              <a:t>IŞIK DELİORMAN</a:t>
            </a:r>
          </a:p>
        </p:txBody>
      </p:sp>
      <p:sp>
        <p:nvSpPr>
          <p:cNvPr id="10" name="TextBox 10"/>
          <p:cNvSpPr txBox="1"/>
          <p:nvPr/>
        </p:nvSpPr>
        <p:spPr>
          <a:xfrm>
            <a:off x="16217097" y="8883071"/>
            <a:ext cx="1042203" cy="375229"/>
          </a:xfrm>
          <a:prstGeom prst="rect">
            <a:avLst/>
          </a:prstGeom>
        </p:spPr>
        <p:txBody>
          <a:bodyPr lIns="0" tIns="0" rIns="0" bIns="0" rtlCol="0" anchor="t">
            <a:spAutoFit/>
          </a:bodyPr>
          <a:lstStyle/>
          <a:p>
            <a:pPr algn="r">
              <a:lnSpc>
                <a:spcPts val="2939"/>
              </a:lnSpc>
            </a:pPr>
            <a:r>
              <a:rPr lang="en-US" sz="2099" spc="41">
                <a:solidFill>
                  <a:srgbClr val="FAFAFA"/>
                </a:solidFill>
                <a:latin typeface="Raleway 1 Heavy"/>
              </a:rPr>
              <a:t>01</a:t>
            </a:r>
          </a:p>
        </p:txBody>
      </p:sp>
      <p:sp>
        <p:nvSpPr>
          <p:cNvPr id="11" name="TextBox 11"/>
          <p:cNvSpPr txBox="1"/>
          <p:nvPr/>
        </p:nvSpPr>
        <p:spPr>
          <a:xfrm>
            <a:off x="4900617" y="1214097"/>
            <a:ext cx="9518530" cy="1381125"/>
          </a:xfrm>
          <a:prstGeom prst="rect">
            <a:avLst/>
          </a:prstGeom>
        </p:spPr>
        <p:txBody>
          <a:bodyPr lIns="0" tIns="0" rIns="0" bIns="0" rtlCol="0" anchor="t">
            <a:spAutoFit/>
          </a:bodyPr>
          <a:lstStyle/>
          <a:p>
            <a:pPr algn="ctr">
              <a:lnSpc>
                <a:spcPts val="9000"/>
              </a:lnSpc>
            </a:pPr>
            <a:r>
              <a:rPr lang="en-US" sz="9000">
                <a:solidFill>
                  <a:srgbClr val="DF5E10"/>
                </a:solidFill>
                <a:latin typeface="Bungee"/>
              </a:rPr>
              <a:t>THANK YOU!</a:t>
            </a:r>
          </a:p>
        </p:txBody>
      </p:sp>
      <p:sp>
        <p:nvSpPr>
          <p:cNvPr id="12" name="TextBox 12"/>
          <p:cNvSpPr txBox="1"/>
          <p:nvPr/>
        </p:nvSpPr>
        <p:spPr>
          <a:xfrm>
            <a:off x="1122077" y="9201150"/>
            <a:ext cx="1042203" cy="375229"/>
          </a:xfrm>
          <a:prstGeom prst="rect">
            <a:avLst/>
          </a:prstGeom>
        </p:spPr>
        <p:txBody>
          <a:bodyPr lIns="0" tIns="0" rIns="0" bIns="0" rtlCol="0" anchor="t">
            <a:spAutoFit/>
          </a:bodyPr>
          <a:lstStyle/>
          <a:p>
            <a:pPr algn="just">
              <a:lnSpc>
                <a:spcPts val="2939"/>
              </a:lnSpc>
            </a:pPr>
            <a:r>
              <a:rPr lang="en-US" sz="2099" spc="41">
                <a:solidFill>
                  <a:srgbClr val="000000"/>
                </a:solidFill>
                <a:latin typeface="Raleway 1 Heavy"/>
              </a:rPr>
              <a:t>32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860"/>
            <a:ext cx="18288000" cy="10264140"/>
          </a:xfrm>
          <a:custGeom>
            <a:avLst/>
            <a:gdLst/>
            <a:ahLst/>
            <a:cxnLst/>
            <a:rect l="l" t="t" r="r" b="b"/>
            <a:pathLst>
              <a:path w="18288000" h="10264140">
                <a:moveTo>
                  <a:pt x="0" y="0"/>
                </a:moveTo>
                <a:lnTo>
                  <a:pt x="18288000" y="0"/>
                </a:lnTo>
                <a:lnTo>
                  <a:pt x="18288000" y="10264140"/>
                </a:lnTo>
                <a:lnTo>
                  <a:pt x="0" y="10264140"/>
                </a:lnTo>
                <a:lnTo>
                  <a:pt x="0" y="0"/>
                </a:lnTo>
                <a:close/>
              </a:path>
            </a:pathLst>
          </a:custGeom>
          <a:blipFill>
            <a:blip r:embed="rId3">
              <a:alphaModFix amt="40000"/>
            </a:blip>
            <a:stretch>
              <a:fillRect/>
            </a:stretch>
          </a:blipFill>
        </p:spPr>
      </p:sp>
      <p:sp>
        <p:nvSpPr>
          <p:cNvPr id="3" name="AutoShape 3"/>
          <p:cNvSpPr/>
          <p:nvPr/>
        </p:nvSpPr>
        <p:spPr>
          <a:xfrm>
            <a:off x="-1770211" y="1162050"/>
            <a:ext cx="2608411" cy="0"/>
          </a:xfrm>
          <a:prstGeom prst="line">
            <a:avLst/>
          </a:prstGeom>
          <a:ln w="19050" cap="rnd">
            <a:solidFill>
              <a:srgbClr val="000000"/>
            </a:solidFill>
            <a:prstDash val="solid"/>
            <a:headEnd type="none" w="sm" len="sm"/>
            <a:tailEnd type="none" w="sm" len="sm"/>
          </a:ln>
        </p:spPr>
      </p:sp>
      <p:sp>
        <p:nvSpPr>
          <p:cNvPr id="4" name="Freeform 4"/>
          <p:cNvSpPr/>
          <p:nvPr/>
        </p:nvSpPr>
        <p:spPr>
          <a:xfrm>
            <a:off x="1028700" y="385269"/>
            <a:ext cx="2855645" cy="940130"/>
          </a:xfrm>
          <a:custGeom>
            <a:avLst/>
            <a:gdLst/>
            <a:ahLst/>
            <a:cxnLst/>
            <a:rect l="l" t="t" r="r" b="b"/>
            <a:pathLst>
              <a:path w="2855645" h="940130">
                <a:moveTo>
                  <a:pt x="0" y="0"/>
                </a:moveTo>
                <a:lnTo>
                  <a:pt x="2855645" y="0"/>
                </a:lnTo>
                <a:lnTo>
                  <a:pt x="2855645" y="940130"/>
                </a:lnTo>
                <a:lnTo>
                  <a:pt x="0" y="940130"/>
                </a:lnTo>
                <a:lnTo>
                  <a:pt x="0" y="0"/>
                </a:lnTo>
                <a:close/>
              </a:path>
            </a:pathLst>
          </a:custGeom>
          <a:blipFill>
            <a:blip r:embed="rId4"/>
            <a:stretch>
              <a:fillRect/>
            </a:stretch>
          </a:blipFill>
        </p:spPr>
      </p:sp>
      <p:sp>
        <p:nvSpPr>
          <p:cNvPr id="5" name="TextBox 5"/>
          <p:cNvSpPr txBox="1"/>
          <p:nvPr/>
        </p:nvSpPr>
        <p:spPr>
          <a:xfrm>
            <a:off x="1028700" y="8896499"/>
            <a:ext cx="5048214" cy="361801"/>
          </a:xfrm>
          <a:prstGeom prst="rect">
            <a:avLst/>
          </a:prstGeom>
        </p:spPr>
        <p:txBody>
          <a:bodyPr lIns="0" tIns="0" rIns="0" bIns="0" rtlCol="0" anchor="t">
            <a:spAutoFit/>
          </a:bodyPr>
          <a:lstStyle/>
          <a:p>
            <a:pPr>
              <a:lnSpc>
                <a:spcPts val="2999"/>
              </a:lnSpc>
            </a:pPr>
            <a:r>
              <a:rPr lang="en-US" sz="1999">
                <a:solidFill>
                  <a:srgbClr val="123E68"/>
                </a:solidFill>
                <a:latin typeface="Raleway 1"/>
              </a:rPr>
              <a:t>February 09, 2024</a:t>
            </a:r>
          </a:p>
        </p:txBody>
      </p:sp>
      <p:grpSp>
        <p:nvGrpSpPr>
          <p:cNvPr id="6" name="Group 6"/>
          <p:cNvGrpSpPr/>
          <p:nvPr/>
        </p:nvGrpSpPr>
        <p:grpSpPr>
          <a:xfrm>
            <a:off x="1028700" y="2752995"/>
            <a:ext cx="9518530" cy="4304538"/>
            <a:chOff x="0" y="0"/>
            <a:chExt cx="12691374" cy="5739384"/>
          </a:xfrm>
        </p:grpSpPr>
        <p:sp>
          <p:nvSpPr>
            <p:cNvPr id="7" name="TextBox 7"/>
            <p:cNvSpPr txBox="1"/>
            <p:nvPr/>
          </p:nvSpPr>
          <p:spPr>
            <a:xfrm>
              <a:off x="0" y="161925"/>
              <a:ext cx="12691374" cy="4714875"/>
            </a:xfrm>
            <a:prstGeom prst="rect">
              <a:avLst/>
            </a:prstGeom>
          </p:spPr>
          <p:txBody>
            <a:bodyPr lIns="0" tIns="0" rIns="0" bIns="0" rtlCol="0" anchor="t">
              <a:spAutoFit/>
            </a:bodyPr>
            <a:lstStyle/>
            <a:p>
              <a:pPr>
                <a:lnSpc>
                  <a:spcPts val="9000"/>
                </a:lnSpc>
              </a:pPr>
              <a:r>
                <a:rPr lang="en-US" sz="9000">
                  <a:solidFill>
                    <a:srgbClr val="123E68"/>
                  </a:solidFill>
                  <a:latin typeface="Raleway 1 Heavy"/>
                </a:rPr>
                <a:t>Change Management Frameworks </a:t>
              </a:r>
            </a:p>
          </p:txBody>
        </p:sp>
        <p:sp>
          <p:nvSpPr>
            <p:cNvPr id="8" name="TextBox 8"/>
            <p:cNvSpPr txBox="1"/>
            <p:nvPr/>
          </p:nvSpPr>
          <p:spPr>
            <a:xfrm>
              <a:off x="0" y="4924780"/>
              <a:ext cx="12691374" cy="814603"/>
            </a:xfrm>
            <a:prstGeom prst="rect">
              <a:avLst/>
            </a:prstGeom>
          </p:spPr>
          <p:txBody>
            <a:bodyPr lIns="0" tIns="0" rIns="0" bIns="0" rtlCol="0" anchor="t">
              <a:spAutoFit/>
            </a:bodyPr>
            <a:lstStyle/>
            <a:p>
              <a:pPr>
                <a:lnSpc>
                  <a:spcPts val="5040"/>
                </a:lnSpc>
              </a:pPr>
              <a:r>
                <a:rPr lang="en-US" sz="3600" spc="460">
                  <a:solidFill>
                    <a:srgbClr val="123E68"/>
                  </a:solidFill>
                  <a:latin typeface="Raleway 1 Heavy"/>
                </a:rPr>
                <a:t>FOR DIGITAL TRANSFORMATION </a:t>
              </a:r>
            </a:p>
          </p:txBody>
        </p:sp>
      </p:grpSp>
      <p:sp>
        <p:nvSpPr>
          <p:cNvPr id="9" name="TextBox 9"/>
          <p:cNvSpPr txBox="1"/>
          <p:nvPr/>
        </p:nvSpPr>
        <p:spPr>
          <a:xfrm>
            <a:off x="1028700" y="8389879"/>
            <a:ext cx="5048214" cy="573294"/>
          </a:xfrm>
          <a:prstGeom prst="rect">
            <a:avLst/>
          </a:prstGeom>
        </p:spPr>
        <p:txBody>
          <a:bodyPr lIns="0" tIns="0" rIns="0" bIns="0" rtlCol="0" anchor="t">
            <a:spAutoFit/>
          </a:bodyPr>
          <a:lstStyle/>
          <a:p>
            <a:pPr>
              <a:lnSpc>
                <a:spcPts val="4799"/>
              </a:lnSpc>
            </a:pPr>
            <a:r>
              <a:rPr lang="en-US" sz="3199">
                <a:solidFill>
                  <a:srgbClr val="123E68"/>
                </a:solidFill>
                <a:latin typeface="Raleway 1 Heavy"/>
              </a:rPr>
              <a:t>IŞIK DELİORMAN</a:t>
            </a:r>
          </a:p>
        </p:txBody>
      </p:sp>
      <p:sp>
        <p:nvSpPr>
          <p:cNvPr id="10" name="TextBox 10"/>
          <p:cNvSpPr txBox="1"/>
          <p:nvPr/>
        </p:nvSpPr>
        <p:spPr>
          <a:xfrm>
            <a:off x="16217097" y="8883071"/>
            <a:ext cx="1042203" cy="375229"/>
          </a:xfrm>
          <a:prstGeom prst="rect">
            <a:avLst/>
          </a:prstGeom>
        </p:spPr>
        <p:txBody>
          <a:bodyPr lIns="0" tIns="0" rIns="0" bIns="0" rtlCol="0" anchor="t">
            <a:spAutoFit/>
          </a:bodyPr>
          <a:lstStyle/>
          <a:p>
            <a:pPr algn="r">
              <a:lnSpc>
                <a:spcPts val="2939"/>
              </a:lnSpc>
            </a:pPr>
            <a:r>
              <a:rPr lang="en-US" sz="2099" spc="41">
                <a:solidFill>
                  <a:srgbClr val="FAFAFA"/>
                </a:solidFill>
                <a:latin typeface="Raleway 1 Heavy"/>
              </a:rPr>
              <a:t>01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85269"/>
            <a:ext cx="2855645" cy="940130"/>
          </a:xfrm>
          <a:custGeom>
            <a:avLst/>
            <a:gdLst/>
            <a:ahLst/>
            <a:cxnLst/>
            <a:rect l="l" t="t" r="r" b="b"/>
            <a:pathLst>
              <a:path w="2855645" h="940130">
                <a:moveTo>
                  <a:pt x="0" y="0"/>
                </a:moveTo>
                <a:lnTo>
                  <a:pt x="2855645" y="0"/>
                </a:lnTo>
                <a:lnTo>
                  <a:pt x="2855645" y="940130"/>
                </a:lnTo>
                <a:lnTo>
                  <a:pt x="0" y="940130"/>
                </a:lnTo>
                <a:lnTo>
                  <a:pt x="0" y="0"/>
                </a:lnTo>
                <a:close/>
              </a:path>
            </a:pathLst>
          </a:custGeom>
          <a:blipFill>
            <a:blip r:embed="rId3"/>
            <a:stretch>
              <a:fillRect/>
            </a:stretch>
          </a:blipFill>
        </p:spPr>
      </p:sp>
      <p:sp>
        <p:nvSpPr>
          <p:cNvPr id="3" name="Freeform 3"/>
          <p:cNvSpPr/>
          <p:nvPr/>
        </p:nvSpPr>
        <p:spPr>
          <a:xfrm>
            <a:off x="15559132" y="8631922"/>
            <a:ext cx="1700168" cy="626378"/>
          </a:xfrm>
          <a:custGeom>
            <a:avLst/>
            <a:gdLst/>
            <a:ahLst/>
            <a:cxnLst/>
            <a:rect l="l" t="t" r="r" b="b"/>
            <a:pathLst>
              <a:path w="1700168" h="626378">
                <a:moveTo>
                  <a:pt x="0" y="0"/>
                </a:moveTo>
                <a:lnTo>
                  <a:pt x="1700168" y="0"/>
                </a:lnTo>
                <a:lnTo>
                  <a:pt x="1700168" y="626378"/>
                </a:lnTo>
                <a:lnTo>
                  <a:pt x="0" y="626378"/>
                </a:lnTo>
                <a:lnTo>
                  <a:pt x="0" y="0"/>
                </a:lnTo>
                <a:close/>
              </a:path>
            </a:pathLst>
          </a:custGeom>
          <a:blipFill>
            <a:blip r:embed="rId4"/>
            <a:stretch>
              <a:fillRect/>
            </a:stretch>
          </a:blipFill>
        </p:spPr>
      </p:sp>
      <p:sp>
        <p:nvSpPr>
          <p:cNvPr id="4" name="Freeform 4"/>
          <p:cNvSpPr/>
          <p:nvPr/>
        </p:nvSpPr>
        <p:spPr>
          <a:xfrm>
            <a:off x="2261403" y="1793643"/>
            <a:ext cx="13565327" cy="7305590"/>
          </a:xfrm>
          <a:custGeom>
            <a:avLst/>
            <a:gdLst/>
            <a:ahLst/>
            <a:cxnLst/>
            <a:rect l="l" t="t" r="r" b="b"/>
            <a:pathLst>
              <a:path w="13565327" h="7305590">
                <a:moveTo>
                  <a:pt x="0" y="0"/>
                </a:moveTo>
                <a:lnTo>
                  <a:pt x="13565326" y="0"/>
                </a:lnTo>
                <a:lnTo>
                  <a:pt x="13565326" y="7305589"/>
                </a:lnTo>
                <a:lnTo>
                  <a:pt x="0" y="7305589"/>
                </a:lnTo>
                <a:lnTo>
                  <a:pt x="0" y="0"/>
                </a:lnTo>
                <a:close/>
              </a:path>
            </a:pathLst>
          </a:custGeom>
          <a:blipFill>
            <a:blip r:embed="rId5"/>
            <a:stretch>
              <a:fillRect l="-3893" t="-10887" r="-11290" b="-5494"/>
            </a:stretch>
          </a:blipFill>
        </p:spPr>
      </p:sp>
      <p:sp>
        <p:nvSpPr>
          <p:cNvPr id="5" name="TextBox 5"/>
          <p:cNvSpPr txBox="1"/>
          <p:nvPr/>
        </p:nvSpPr>
        <p:spPr>
          <a:xfrm>
            <a:off x="1028700" y="8883071"/>
            <a:ext cx="1042203" cy="375229"/>
          </a:xfrm>
          <a:prstGeom prst="rect">
            <a:avLst/>
          </a:prstGeom>
        </p:spPr>
        <p:txBody>
          <a:bodyPr lIns="0" tIns="0" rIns="0" bIns="0" rtlCol="0" anchor="t">
            <a:spAutoFit/>
          </a:bodyPr>
          <a:lstStyle/>
          <a:p>
            <a:pPr marL="0" lvl="0" indent="0" algn="l">
              <a:lnSpc>
                <a:spcPts val="2940"/>
              </a:lnSpc>
              <a:spcBef>
                <a:spcPct val="0"/>
              </a:spcBef>
            </a:pPr>
            <a:r>
              <a:rPr lang="en-US" sz="2100" spc="42">
                <a:solidFill>
                  <a:srgbClr val="000000"/>
                </a:solidFill>
                <a:latin typeface="Raleway 1 Heavy"/>
              </a:rPr>
              <a:t>05</a:t>
            </a:r>
          </a:p>
        </p:txBody>
      </p:sp>
      <p:sp>
        <p:nvSpPr>
          <p:cNvPr id="6" name="TextBox 6"/>
          <p:cNvSpPr txBox="1"/>
          <p:nvPr/>
        </p:nvSpPr>
        <p:spPr>
          <a:xfrm>
            <a:off x="4036550" y="381074"/>
            <a:ext cx="13911638" cy="647626"/>
          </a:xfrm>
          <a:prstGeom prst="rect">
            <a:avLst/>
          </a:prstGeom>
        </p:spPr>
        <p:txBody>
          <a:bodyPr lIns="0" tIns="0" rIns="0" bIns="0" rtlCol="0" anchor="t">
            <a:spAutoFit/>
          </a:bodyPr>
          <a:lstStyle/>
          <a:p>
            <a:pPr marL="0" lvl="0" indent="0" algn="l">
              <a:lnSpc>
                <a:spcPts val="5040"/>
              </a:lnSpc>
              <a:spcBef>
                <a:spcPct val="0"/>
              </a:spcBef>
            </a:pPr>
            <a:r>
              <a:rPr lang="en-US" sz="4200">
                <a:solidFill>
                  <a:srgbClr val="123E68"/>
                </a:solidFill>
                <a:latin typeface="Raleway 1 Bold"/>
              </a:rPr>
              <a:t>Prosci’s 10 Aspects of Change Impact</a:t>
            </a:r>
          </a:p>
        </p:txBody>
      </p:sp>
      <p:sp>
        <p:nvSpPr>
          <p:cNvPr id="7" name="AutoShape 7"/>
          <p:cNvSpPr/>
          <p:nvPr/>
        </p:nvSpPr>
        <p:spPr>
          <a:xfrm>
            <a:off x="-1770211" y="1162050"/>
            <a:ext cx="2608411" cy="0"/>
          </a:xfrm>
          <a:prstGeom prst="line">
            <a:avLst/>
          </a:prstGeom>
          <a:ln w="19050" cap="rnd">
            <a:solidFill>
              <a:srgbClr val="000000"/>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85269"/>
            <a:ext cx="2855645" cy="940130"/>
          </a:xfrm>
          <a:custGeom>
            <a:avLst/>
            <a:gdLst/>
            <a:ahLst/>
            <a:cxnLst/>
            <a:rect l="l" t="t" r="r" b="b"/>
            <a:pathLst>
              <a:path w="2855645" h="940130">
                <a:moveTo>
                  <a:pt x="0" y="0"/>
                </a:moveTo>
                <a:lnTo>
                  <a:pt x="2855645" y="0"/>
                </a:lnTo>
                <a:lnTo>
                  <a:pt x="2855645" y="940130"/>
                </a:lnTo>
                <a:lnTo>
                  <a:pt x="0" y="940130"/>
                </a:lnTo>
                <a:lnTo>
                  <a:pt x="0" y="0"/>
                </a:lnTo>
                <a:close/>
              </a:path>
            </a:pathLst>
          </a:custGeom>
          <a:blipFill>
            <a:blip r:embed="rId3"/>
            <a:stretch>
              <a:fillRect/>
            </a:stretch>
          </a:blipFill>
        </p:spPr>
      </p:sp>
      <p:sp>
        <p:nvSpPr>
          <p:cNvPr id="3" name="Freeform 3"/>
          <p:cNvSpPr/>
          <p:nvPr/>
        </p:nvSpPr>
        <p:spPr>
          <a:xfrm>
            <a:off x="15559132" y="8631922"/>
            <a:ext cx="1700168" cy="626378"/>
          </a:xfrm>
          <a:custGeom>
            <a:avLst/>
            <a:gdLst/>
            <a:ahLst/>
            <a:cxnLst/>
            <a:rect l="l" t="t" r="r" b="b"/>
            <a:pathLst>
              <a:path w="1700168" h="626378">
                <a:moveTo>
                  <a:pt x="0" y="0"/>
                </a:moveTo>
                <a:lnTo>
                  <a:pt x="1700168" y="0"/>
                </a:lnTo>
                <a:lnTo>
                  <a:pt x="1700168" y="626378"/>
                </a:lnTo>
                <a:lnTo>
                  <a:pt x="0" y="626378"/>
                </a:lnTo>
                <a:lnTo>
                  <a:pt x="0" y="0"/>
                </a:lnTo>
                <a:close/>
              </a:path>
            </a:pathLst>
          </a:custGeom>
          <a:blipFill>
            <a:blip r:embed="rId4"/>
            <a:stretch>
              <a:fillRect/>
            </a:stretch>
          </a:blipFill>
        </p:spPr>
      </p:sp>
      <p:sp>
        <p:nvSpPr>
          <p:cNvPr id="4" name="Freeform 4"/>
          <p:cNvSpPr/>
          <p:nvPr/>
        </p:nvSpPr>
        <p:spPr>
          <a:xfrm>
            <a:off x="8740492" y="4312340"/>
            <a:ext cx="8399059" cy="4050063"/>
          </a:xfrm>
          <a:custGeom>
            <a:avLst/>
            <a:gdLst/>
            <a:ahLst/>
            <a:cxnLst/>
            <a:rect l="l" t="t" r="r" b="b"/>
            <a:pathLst>
              <a:path w="8399059" h="4050063">
                <a:moveTo>
                  <a:pt x="0" y="0"/>
                </a:moveTo>
                <a:lnTo>
                  <a:pt x="8399059" y="0"/>
                </a:lnTo>
                <a:lnTo>
                  <a:pt x="8399059" y="4050063"/>
                </a:lnTo>
                <a:lnTo>
                  <a:pt x="0" y="4050063"/>
                </a:lnTo>
                <a:lnTo>
                  <a:pt x="0" y="0"/>
                </a:lnTo>
                <a:close/>
              </a:path>
            </a:pathLst>
          </a:custGeom>
          <a:blipFill>
            <a:blip r:embed="rId5"/>
            <a:stretch>
              <a:fillRect l="-5314" t="-12940" r="-10623" b="-11841"/>
            </a:stretch>
          </a:blipFill>
        </p:spPr>
      </p:sp>
      <p:sp>
        <p:nvSpPr>
          <p:cNvPr id="5" name="TextBox 5"/>
          <p:cNvSpPr txBox="1"/>
          <p:nvPr/>
        </p:nvSpPr>
        <p:spPr>
          <a:xfrm>
            <a:off x="1028700" y="8883071"/>
            <a:ext cx="1042203" cy="375229"/>
          </a:xfrm>
          <a:prstGeom prst="rect">
            <a:avLst/>
          </a:prstGeom>
        </p:spPr>
        <p:txBody>
          <a:bodyPr lIns="0" tIns="0" rIns="0" bIns="0" rtlCol="0" anchor="t">
            <a:spAutoFit/>
          </a:bodyPr>
          <a:lstStyle/>
          <a:p>
            <a:pPr>
              <a:lnSpc>
                <a:spcPts val="2939"/>
              </a:lnSpc>
            </a:pPr>
            <a:r>
              <a:rPr lang="en-US" sz="2099" spc="41">
                <a:solidFill>
                  <a:srgbClr val="000000"/>
                </a:solidFill>
                <a:latin typeface="Raleway 1 Heavy"/>
              </a:rPr>
              <a:t>08</a:t>
            </a:r>
          </a:p>
        </p:txBody>
      </p:sp>
      <p:grpSp>
        <p:nvGrpSpPr>
          <p:cNvPr id="6" name="Group 6"/>
          <p:cNvGrpSpPr/>
          <p:nvPr/>
        </p:nvGrpSpPr>
        <p:grpSpPr>
          <a:xfrm>
            <a:off x="2456522" y="1649805"/>
            <a:ext cx="11150988" cy="1950267"/>
            <a:chOff x="0" y="0"/>
            <a:chExt cx="2936886" cy="513650"/>
          </a:xfrm>
        </p:grpSpPr>
        <p:sp>
          <p:nvSpPr>
            <p:cNvPr id="7" name="Freeform 7"/>
            <p:cNvSpPr/>
            <p:nvPr/>
          </p:nvSpPr>
          <p:spPr>
            <a:xfrm>
              <a:off x="0" y="0"/>
              <a:ext cx="2936886" cy="513650"/>
            </a:xfrm>
            <a:custGeom>
              <a:avLst/>
              <a:gdLst/>
              <a:ahLst/>
              <a:cxnLst/>
              <a:rect l="l" t="t" r="r" b="b"/>
              <a:pathLst>
                <a:path w="2936886" h="513650">
                  <a:moveTo>
                    <a:pt x="35408" y="0"/>
                  </a:moveTo>
                  <a:lnTo>
                    <a:pt x="2901478" y="0"/>
                  </a:lnTo>
                  <a:cubicBezTo>
                    <a:pt x="2921033" y="0"/>
                    <a:pt x="2936886" y="15853"/>
                    <a:pt x="2936886" y="35408"/>
                  </a:cubicBezTo>
                  <a:lnTo>
                    <a:pt x="2936886" y="478242"/>
                  </a:lnTo>
                  <a:cubicBezTo>
                    <a:pt x="2936886" y="497798"/>
                    <a:pt x="2921033" y="513650"/>
                    <a:pt x="2901478" y="513650"/>
                  </a:cubicBezTo>
                  <a:lnTo>
                    <a:pt x="35408" y="513650"/>
                  </a:lnTo>
                  <a:cubicBezTo>
                    <a:pt x="15853" y="513650"/>
                    <a:pt x="0" y="497798"/>
                    <a:pt x="0" y="478242"/>
                  </a:cubicBezTo>
                  <a:lnTo>
                    <a:pt x="0" y="35408"/>
                  </a:lnTo>
                  <a:cubicBezTo>
                    <a:pt x="0" y="15853"/>
                    <a:pt x="15853" y="0"/>
                    <a:pt x="35408" y="0"/>
                  </a:cubicBezTo>
                  <a:close/>
                </a:path>
              </a:pathLst>
            </a:custGeom>
            <a:solidFill>
              <a:srgbClr val="342B87"/>
            </a:solidFill>
          </p:spPr>
        </p:sp>
        <p:sp>
          <p:nvSpPr>
            <p:cNvPr id="8" name="TextBox 8"/>
            <p:cNvSpPr txBox="1"/>
            <p:nvPr/>
          </p:nvSpPr>
          <p:spPr>
            <a:xfrm>
              <a:off x="0" y="-104775"/>
              <a:ext cx="2936886" cy="618425"/>
            </a:xfrm>
            <a:prstGeom prst="rect">
              <a:avLst/>
            </a:prstGeom>
          </p:spPr>
          <p:txBody>
            <a:bodyPr lIns="50800" tIns="50800" rIns="50800" bIns="50800" rtlCol="0" anchor="ctr"/>
            <a:lstStyle/>
            <a:p>
              <a:pPr algn="ctr">
                <a:lnSpc>
                  <a:spcPts val="3839"/>
                </a:lnSpc>
              </a:pPr>
              <a:r>
                <a:rPr lang="en-US" sz="2399">
                  <a:solidFill>
                    <a:srgbClr val="FFFFFF"/>
                  </a:solidFill>
                  <a:latin typeface="Raleway 1 Bold"/>
                </a:rPr>
                <a:t>PCT Model is a framework that shows the four critical aspects of any </a:t>
              </a:r>
            </a:p>
            <a:p>
              <a:pPr algn="ctr">
                <a:lnSpc>
                  <a:spcPts val="3839"/>
                </a:lnSpc>
              </a:pPr>
              <a:r>
                <a:rPr lang="en-US" sz="2399">
                  <a:solidFill>
                    <a:srgbClr val="FFFFFF"/>
                  </a:solidFill>
                  <a:latin typeface="Raleway 1 Bold"/>
                </a:rPr>
                <a:t>succcesful change effort and how they are interrelated: namely, </a:t>
              </a:r>
            </a:p>
            <a:p>
              <a:pPr algn="ctr">
                <a:lnSpc>
                  <a:spcPts val="3839"/>
                </a:lnSpc>
              </a:pPr>
              <a:r>
                <a:rPr lang="en-US" sz="2399">
                  <a:solidFill>
                    <a:srgbClr val="FFFFFF"/>
                  </a:solidFill>
                  <a:latin typeface="Raleway 1 Bold"/>
                </a:rPr>
                <a:t>a shared definition of success with leadership/sponsorship, </a:t>
              </a:r>
            </a:p>
            <a:p>
              <a:pPr algn="ctr">
                <a:lnSpc>
                  <a:spcPts val="3839"/>
                </a:lnSpc>
              </a:pPr>
              <a:r>
                <a:rPr lang="en-US" sz="2399">
                  <a:solidFill>
                    <a:srgbClr val="FFFFFF"/>
                  </a:solidFill>
                  <a:latin typeface="Raleway 1 Bold"/>
                </a:rPr>
                <a:t>project management and change management.</a:t>
              </a:r>
            </a:p>
          </p:txBody>
        </p:sp>
      </p:grpSp>
      <p:sp>
        <p:nvSpPr>
          <p:cNvPr id="9" name="AutoShape 9"/>
          <p:cNvSpPr/>
          <p:nvPr/>
        </p:nvSpPr>
        <p:spPr>
          <a:xfrm>
            <a:off x="-1770211" y="1162050"/>
            <a:ext cx="2608411" cy="0"/>
          </a:xfrm>
          <a:prstGeom prst="line">
            <a:avLst/>
          </a:prstGeom>
          <a:ln w="19050" cap="rnd">
            <a:solidFill>
              <a:srgbClr val="000000"/>
            </a:solidFill>
            <a:prstDash val="solid"/>
            <a:headEnd type="none" w="sm" len="sm"/>
            <a:tailEnd type="none" w="sm" len="sm"/>
          </a:ln>
        </p:spPr>
      </p:sp>
      <p:sp>
        <p:nvSpPr>
          <p:cNvPr id="10" name="Freeform 10"/>
          <p:cNvSpPr/>
          <p:nvPr/>
        </p:nvSpPr>
        <p:spPr>
          <a:xfrm>
            <a:off x="13746495" y="1207055"/>
            <a:ext cx="3512805" cy="2835766"/>
          </a:xfrm>
          <a:custGeom>
            <a:avLst/>
            <a:gdLst/>
            <a:ahLst/>
            <a:cxnLst/>
            <a:rect l="l" t="t" r="r" b="b"/>
            <a:pathLst>
              <a:path w="3512805" h="2835766">
                <a:moveTo>
                  <a:pt x="0" y="0"/>
                </a:moveTo>
                <a:lnTo>
                  <a:pt x="3512805" y="0"/>
                </a:lnTo>
                <a:lnTo>
                  <a:pt x="3512805" y="2835766"/>
                </a:lnTo>
                <a:lnTo>
                  <a:pt x="0" y="2835766"/>
                </a:lnTo>
                <a:lnTo>
                  <a:pt x="0" y="0"/>
                </a:lnTo>
                <a:close/>
              </a:path>
            </a:pathLst>
          </a:custGeom>
          <a:blipFill>
            <a:blip r:embed="rId6"/>
            <a:stretch>
              <a:fillRect/>
            </a:stretch>
          </a:blipFill>
        </p:spPr>
      </p:sp>
      <p:sp>
        <p:nvSpPr>
          <p:cNvPr id="11" name="Freeform 11"/>
          <p:cNvSpPr/>
          <p:nvPr/>
        </p:nvSpPr>
        <p:spPr>
          <a:xfrm>
            <a:off x="1744028" y="3821968"/>
            <a:ext cx="6422459" cy="6183484"/>
          </a:xfrm>
          <a:custGeom>
            <a:avLst/>
            <a:gdLst/>
            <a:ahLst/>
            <a:cxnLst/>
            <a:rect l="l" t="t" r="r" b="b"/>
            <a:pathLst>
              <a:path w="6422459" h="6183484">
                <a:moveTo>
                  <a:pt x="0" y="0"/>
                </a:moveTo>
                <a:lnTo>
                  <a:pt x="6422459" y="0"/>
                </a:lnTo>
                <a:lnTo>
                  <a:pt x="6422459" y="6183484"/>
                </a:lnTo>
                <a:lnTo>
                  <a:pt x="0" y="6183484"/>
                </a:lnTo>
                <a:lnTo>
                  <a:pt x="0" y="0"/>
                </a:lnTo>
                <a:close/>
              </a:path>
            </a:pathLst>
          </a:custGeom>
          <a:blipFill>
            <a:blip r:embed="rId7"/>
            <a:stretch>
              <a:fillRect l="-10787" t="-8032" r="-8058" b="-1769"/>
            </a:stretch>
          </a:blipFill>
        </p:spPr>
      </p:sp>
      <p:sp>
        <p:nvSpPr>
          <p:cNvPr id="12" name="TextBox 12"/>
          <p:cNvSpPr txBox="1"/>
          <p:nvPr/>
        </p:nvSpPr>
        <p:spPr>
          <a:xfrm>
            <a:off x="4036550" y="381074"/>
            <a:ext cx="13911638" cy="647626"/>
          </a:xfrm>
          <a:prstGeom prst="rect">
            <a:avLst/>
          </a:prstGeom>
        </p:spPr>
        <p:txBody>
          <a:bodyPr lIns="0" tIns="0" rIns="0" bIns="0" rtlCol="0" anchor="t">
            <a:spAutoFit/>
          </a:bodyPr>
          <a:lstStyle/>
          <a:p>
            <a:pPr marL="0" lvl="0" indent="0" algn="l">
              <a:lnSpc>
                <a:spcPts val="5040"/>
              </a:lnSpc>
              <a:spcBef>
                <a:spcPct val="0"/>
              </a:spcBef>
            </a:pPr>
            <a:r>
              <a:rPr lang="en-US" sz="4200">
                <a:solidFill>
                  <a:srgbClr val="123E68"/>
                </a:solidFill>
                <a:latin typeface="Raleway 1 Bold"/>
              </a:rPr>
              <a:t>PCT (Prosci’s Change Triangle) Model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85269"/>
            <a:ext cx="2855645" cy="940130"/>
          </a:xfrm>
          <a:custGeom>
            <a:avLst/>
            <a:gdLst/>
            <a:ahLst/>
            <a:cxnLst/>
            <a:rect l="l" t="t" r="r" b="b"/>
            <a:pathLst>
              <a:path w="2855645" h="940130">
                <a:moveTo>
                  <a:pt x="0" y="0"/>
                </a:moveTo>
                <a:lnTo>
                  <a:pt x="2855645" y="0"/>
                </a:lnTo>
                <a:lnTo>
                  <a:pt x="2855645" y="940130"/>
                </a:lnTo>
                <a:lnTo>
                  <a:pt x="0" y="940130"/>
                </a:lnTo>
                <a:lnTo>
                  <a:pt x="0" y="0"/>
                </a:lnTo>
                <a:close/>
              </a:path>
            </a:pathLst>
          </a:custGeom>
          <a:blipFill>
            <a:blip r:embed="rId3"/>
            <a:stretch>
              <a:fillRect/>
            </a:stretch>
          </a:blipFill>
        </p:spPr>
      </p:sp>
      <p:sp>
        <p:nvSpPr>
          <p:cNvPr id="3" name="Freeform 3"/>
          <p:cNvSpPr/>
          <p:nvPr/>
        </p:nvSpPr>
        <p:spPr>
          <a:xfrm>
            <a:off x="15559132" y="8626976"/>
            <a:ext cx="1700168" cy="626378"/>
          </a:xfrm>
          <a:custGeom>
            <a:avLst/>
            <a:gdLst/>
            <a:ahLst/>
            <a:cxnLst/>
            <a:rect l="l" t="t" r="r" b="b"/>
            <a:pathLst>
              <a:path w="1700168" h="626378">
                <a:moveTo>
                  <a:pt x="0" y="0"/>
                </a:moveTo>
                <a:lnTo>
                  <a:pt x="1700168" y="0"/>
                </a:lnTo>
                <a:lnTo>
                  <a:pt x="1700168" y="626378"/>
                </a:lnTo>
                <a:lnTo>
                  <a:pt x="0" y="626378"/>
                </a:lnTo>
                <a:lnTo>
                  <a:pt x="0" y="0"/>
                </a:lnTo>
                <a:close/>
              </a:path>
            </a:pathLst>
          </a:custGeom>
          <a:blipFill>
            <a:blip r:embed="rId4"/>
            <a:stretch>
              <a:fillRect/>
            </a:stretch>
          </a:blipFill>
        </p:spPr>
      </p:sp>
      <p:grpSp>
        <p:nvGrpSpPr>
          <p:cNvPr id="4" name="Group 4"/>
          <p:cNvGrpSpPr/>
          <p:nvPr/>
        </p:nvGrpSpPr>
        <p:grpSpPr>
          <a:xfrm>
            <a:off x="5937269" y="3909143"/>
            <a:ext cx="11322031" cy="4280794"/>
            <a:chOff x="0" y="0"/>
            <a:chExt cx="15096041" cy="5707725"/>
          </a:xfrm>
        </p:grpSpPr>
        <p:grpSp>
          <p:nvGrpSpPr>
            <p:cNvPr id="5" name="Group 5"/>
            <p:cNvGrpSpPr/>
            <p:nvPr/>
          </p:nvGrpSpPr>
          <p:grpSpPr>
            <a:xfrm>
              <a:off x="0" y="0"/>
              <a:ext cx="15096041" cy="1050105"/>
              <a:chOff x="0" y="0"/>
              <a:chExt cx="2981934" cy="207428"/>
            </a:xfrm>
          </p:grpSpPr>
          <p:sp>
            <p:nvSpPr>
              <p:cNvPr id="6" name="Freeform 6"/>
              <p:cNvSpPr/>
              <p:nvPr/>
            </p:nvSpPr>
            <p:spPr>
              <a:xfrm>
                <a:off x="0" y="0"/>
                <a:ext cx="2981934" cy="207428"/>
              </a:xfrm>
              <a:custGeom>
                <a:avLst/>
                <a:gdLst/>
                <a:ahLst/>
                <a:cxnLst/>
                <a:rect l="l" t="t" r="r" b="b"/>
                <a:pathLst>
                  <a:path w="2981934" h="207428">
                    <a:moveTo>
                      <a:pt x="0" y="0"/>
                    </a:moveTo>
                    <a:lnTo>
                      <a:pt x="2981934" y="0"/>
                    </a:lnTo>
                    <a:lnTo>
                      <a:pt x="2981934" y="207428"/>
                    </a:lnTo>
                    <a:lnTo>
                      <a:pt x="0" y="207428"/>
                    </a:lnTo>
                    <a:close/>
                  </a:path>
                </a:pathLst>
              </a:custGeom>
              <a:solidFill>
                <a:srgbClr val="3A3687"/>
              </a:solidFill>
              <a:ln cap="sq">
                <a:noFill/>
                <a:prstDash val="solid"/>
                <a:miter/>
              </a:ln>
            </p:spPr>
          </p:sp>
          <p:sp>
            <p:nvSpPr>
              <p:cNvPr id="7" name="TextBox 7"/>
              <p:cNvSpPr txBox="1"/>
              <p:nvPr/>
            </p:nvSpPr>
            <p:spPr>
              <a:xfrm>
                <a:off x="0" y="-190500"/>
                <a:ext cx="2981934" cy="397928"/>
              </a:xfrm>
              <a:prstGeom prst="rect">
                <a:avLst/>
              </a:prstGeom>
            </p:spPr>
            <p:txBody>
              <a:bodyPr lIns="50800" tIns="50800" rIns="50800" bIns="50800" rtlCol="0" anchor="ctr"/>
              <a:lstStyle/>
              <a:p>
                <a:pPr marL="0" lvl="0" indent="0" algn="just">
                  <a:lnSpc>
                    <a:spcPts val="4799"/>
                  </a:lnSpc>
                  <a:spcBef>
                    <a:spcPct val="0"/>
                  </a:spcBef>
                </a:pPr>
                <a:r>
                  <a:rPr lang="en-US" sz="2399" u="none" strike="noStrike">
                    <a:solidFill>
                      <a:srgbClr val="FFFFFF"/>
                    </a:solidFill>
                    <a:latin typeface="Raleway 1 Bold"/>
                  </a:rPr>
                  <a:t>Awareness of the business reasons for change</a:t>
                </a:r>
              </a:p>
            </p:txBody>
          </p:sp>
        </p:grpSp>
        <p:grpSp>
          <p:nvGrpSpPr>
            <p:cNvPr id="8" name="Group 8"/>
            <p:cNvGrpSpPr/>
            <p:nvPr/>
          </p:nvGrpSpPr>
          <p:grpSpPr>
            <a:xfrm>
              <a:off x="0" y="1164405"/>
              <a:ext cx="15096041" cy="1050105"/>
              <a:chOff x="0" y="0"/>
              <a:chExt cx="2981934" cy="207428"/>
            </a:xfrm>
          </p:grpSpPr>
          <p:sp>
            <p:nvSpPr>
              <p:cNvPr id="9" name="Freeform 9"/>
              <p:cNvSpPr/>
              <p:nvPr/>
            </p:nvSpPr>
            <p:spPr>
              <a:xfrm>
                <a:off x="0" y="0"/>
                <a:ext cx="2981934" cy="207428"/>
              </a:xfrm>
              <a:custGeom>
                <a:avLst/>
                <a:gdLst/>
                <a:ahLst/>
                <a:cxnLst/>
                <a:rect l="l" t="t" r="r" b="b"/>
                <a:pathLst>
                  <a:path w="2981934" h="207428">
                    <a:moveTo>
                      <a:pt x="0" y="0"/>
                    </a:moveTo>
                    <a:lnTo>
                      <a:pt x="2981934" y="0"/>
                    </a:lnTo>
                    <a:lnTo>
                      <a:pt x="2981934" y="207428"/>
                    </a:lnTo>
                    <a:lnTo>
                      <a:pt x="0" y="207428"/>
                    </a:lnTo>
                    <a:close/>
                  </a:path>
                </a:pathLst>
              </a:custGeom>
              <a:solidFill>
                <a:srgbClr val="AAABCB"/>
              </a:solidFill>
              <a:ln cap="sq">
                <a:noFill/>
                <a:prstDash val="solid"/>
                <a:miter/>
              </a:ln>
            </p:spPr>
          </p:sp>
          <p:sp>
            <p:nvSpPr>
              <p:cNvPr id="10" name="TextBox 10"/>
              <p:cNvSpPr txBox="1"/>
              <p:nvPr/>
            </p:nvSpPr>
            <p:spPr>
              <a:xfrm>
                <a:off x="0" y="-190500"/>
                <a:ext cx="2981934" cy="397928"/>
              </a:xfrm>
              <a:prstGeom prst="rect">
                <a:avLst/>
              </a:prstGeom>
            </p:spPr>
            <p:txBody>
              <a:bodyPr lIns="50800" tIns="50800" rIns="50800" bIns="50800" rtlCol="0" anchor="ctr"/>
              <a:lstStyle/>
              <a:p>
                <a:pPr marL="0" lvl="0" indent="0" algn="just">
                  <a:lnSpc>
                    <a:spcPts val="4799"/>
                  </a:lnSpc>
                  <a:spcBef>
                    <a:spcPct val="0"/>
                  </a:spcBef>
                </a:pPr>
                <a:r>
                  <a:rPr lang="en-US" sz="2399" u="none" strike="noStrike">
                    <a:solidFill>
                      <a:srgbClr val="342B87"/>
                    </a:solidFill>
                    <a:latin typeface="Raleway 1 Bold"/>
                  </a:rPr>
                  <a:t>Desire to engage and participate in the change</a:t>
                </a:r>
              </a:p>
            </p:txBody>
          </p:sp>
        </p:grpSp>
        <p:grpSp>
          <p:nvGrpSpPr>
            <p:cNvPr id="11" name="Group 11"/>
            <p:cNvGrpSpPr/>
            <p:nvPr/>
          </p:nvGrpSpPr>
          <p:grpSpPr>
            <a:xfrm>
              <a:off x="25400" y="2328810"/>
              <a:ext cx="15070641" cy="1050105"/>
              <a:chOff x="0" y="0"/>
              <a:chExt cx="2976917" cy="207428"/>
            </a:xfrm>
          </p:grpSpPr>
          <p:sp>
            <p:nvSpPr>
              <p:cNvPr id="12" name="Freeform 12"/>
              <p:cNvSpPr/>
              <p:nvPr/>
            </p:nvSpPr>
            <p:spPr>
              <a:xfrm>
                <a:off x="0" y="0"/>
                <a:ext cx="2976917" cy="207428"/>
              </a:xfrm>
              <a:custGeom>
                <a:avLst/>
                <a:gdLst/>
                <a:ahLst/>
                <a:cxnLst/>
                <a:rect l="l" t="t" r="r" b="b"/>
                <a:pathLst>
                  <a:path w="2976917" h="207428">
                    <a:moveTo>
                      <a:pt x="0" y="0"/>
                    </a:moveTo>
                    <a:lnTo>
                      <a:pt x="2976917" y="0"/>
                    </a:lnTo>
                    <a:lnTo>
                      <a:pt x="2976917" y="207428"/>
                    </a:lnTo>
                    <a:lnTo>
                      <a:pt x="0" y="207428"/>
                    </a:lnTo>
                    <a:close/>
                  </a:path>
                </a:pathLst>
              </a:custGeom>
              <a:solidFill>
                <a:srgbClr val="866838"/>
              </a:solidFill>
              <a:ln cap="sq">
                <a:noFill/>
                <a:prstDash val="solid"/>
                <a:miter/>
              </a:ln>
            </p:spPr>
          </p:sp>
          <p:sp>
            <p:nvSpPr>
              <p:cNvPr id="13" name="TextBox 13"/>
              <p:cNvSpPr txBox="1"/>
              <p:nvPr/>
            </p:nvSpPr>
            <p:spPr>
              <a:xfrm>
                <a:off x="0" y="-190500"/>
                <a:ext cx="2976917" cy="397928"/>
              </a:xfrm>
              <a:prstGeom prst="rect">
                <a:avLst/>
              </a:prstGeom>
            </p:spPr>
            <p:txBody>
              <a:bodyPr lIns="50800" tIns="50800" rIns="50800" bIns="50800" rtlCol="0" anchor="ctr"/>
              <a:lstStyle/>
              <a:p>
                <a:pPr marL="0" lvl="0" indent="0" algn="just">
                  <a:lnSpc>
                    <a:spcPts val="4799"/>
                  </a:lnSpc>
                  <a:spcBef>
                    <a:spcPct val="0"/>
                  </a:spcBef>
                </a:pPr>
                <a:r>
                  <a:rPr lang="en-US" sz="2399" u="none" strike="noStrike">
                    <a:solidFill>
                      <a:srgbClr val="FFFFFF"/>
                    </a:solidFill>
                    <a:latin typeface="Raleway 1 Bold"/>
                  </a:rPr>
                  <a:t>Knowledge about how to change</a:t>
                </a:r>
              </a:p>
            </p:txBody>
          </p:sp>
        </p:grpSp>
        <p:grpSp>
          <p:nvGrpSpPr>
            <p:cNvPr id="14" name="Group 14"/>
            <p:cNvGrpSpPr/>
            <p:nvPr/>
          </p:nvGrpSpPr>
          <p:grpSpPr>
            <a:xfrm>
              <a:off x="25400" y="3493215"/>
              <a:ext cx="15070641" cy="1050105"/>
              <a:chOff x="0" y="0"/>
              <a:chExt cx="2976917" cy="207428"/>
            </a:xfrm>
          </p:grpSpPr>
          <p:sp>
            <p:nvSpPr>
              <p:cNvPr id="15" name="Freeform 15"/>
              <p:cNvSpPr/>
              <p:nvPr/>
            </p:nvSpPr>
            <p:spPr>
              <a:xfrm>
                <a:off x="0" y="0"/>
                <a:ext cx="2976917" cy="207428"/>
              </a:xfrm>
              <a:custGeom>
                <a:avLst/>
                <a:gdLst/>
                <a:ahLst/>
                <a:cxnLst/>
                <a:rect l="l" t="t" r="r" b="b"/>
                <a:pathLst>
                  <a:path w="2976917" h="207428">
                    <a:moveTo>
                      <a:pt x="0" y="0"/>
                    </a:moveTo>
                    <a:lnTo>
                      <a:pt x="2976917" y="0"/>
                    </a:lnTo>
                    <a:lnTo>
                      <a:pt x="2976917" y="207428"/>
                    </a:lnTo>
                    <a:lnTo>
                      <a:pt x="0" y="207428"/>
                    </a:lnTo>
                    <a:close/>
                  </a:path>
                </a:pathLst>
              </a:custGeom>
              <a:solidFill>
                <a:srgbClr val="1F4C4A"/>
              </a:solidFill>
              <a:ln cap="sq">
                <a:noFill/>
                <a:prstDash val="solid"/>
                <a:miter/>
              </a:ln>
            </p:spPr>
          </p:sp>
          <p:sp>
            <p:nvSpPr>
              <p:cNvPr id="16" name="TextBox 16"/>
              <p:cNvSpPr txBox="1"/>
              <p:nvPr/>
            </p:nvSpPr>
            <p:spPr>
              <a:xfrm>
                <a:off x="0" y="-190500"/>
                <a:ext cx="2976917" cy="397928"/>
              </a:xfrm>
              <a:prstGeom prst="rect">
                <a:avLst/>
              </a:prstGeom>
            </p:spPr>
            <p:txBody>
              <a:bodyPr lIns="50800" tIns="50800" rIns="50800" bIns="50800" rtlCol="0" anchor="ctr"/>
              <a:lstStyle/>
              <a:p>
                <a:pPr marL="0" lvl="0" indent="0" algn="just">
                  <a:lnSpc>
                    <a:spcPts val="4799"/>
                  </a:lnSpc>
                  <a:spcBef>
                    <a:spcPct val="0"/>
                  </a:spcBef>
                </a:pPr>
                <a:r>
                  <a:rPr lang="en-US" sz="2399" u="none" strike="noStrike">
                    <a:solidFill>
                      <a:srgbClr val="FFFFFF"/>
                    </a:solidFill>
                    <a:latin typeface="Raleway 1 Bold"/>
                  </a:rPr>
                  <a:t>Ability to realize or implement the change at the required performance level</a:t>
                </a:r>
              </a:p>
            </p:txBody>
          </p:sp>
        </p:grpSp>
        <p:grpSp>
          <p:nvGrpSpPr>
            <p:cNvPr id="17" name="Group 17"/>
            <p:cNvGrpSpPr/>
            <p:nvPr/>
          </p:nvGrpSpPr>
          <p:grpSpPr>
            <a:xfrm>
              <a:off x="25400" y="4657620"/>
              <a:ext cx="15070641" cy="1050105"/>
              <a:chOff x="0" y="0"/>
              <a:chExt cx="2976917" cy="207428"/>
            </a:xfrm>
          </p:grpSpPr>
          <p:sp>
            <p:nvSpPr>
              <p:cNvPr id="18" name="Freeform 18"/>
              <p:cNvSpPr/>
              <p:nvPr/>
            </p:nvSpPr>
            <p:spPr>
              <a:xfrm>
                <a:off x="0" y="0"/>
                <a:ext cx="2976917" cy="207428"/>
              </a:xfrm>
              <a:custGeom>
                <a:avLst/>
                <a:gdLst/>
                <a:ahLst/>
                <a:cxnLst/>
                <a:rect l="l" t="t" r="r" b="b"/>
                <a:pathLst>
                  <a:path w="2976917" h="207428">
                    <a:moveTo>
                      <a:pt x="0" y="0"/>
                    </a:moveTo>
                    <a:lnTo>
                      <a:pt x="2976917" y="0"/>
                    </a:lnTo>
                    <a:lnTo>
                      <a:pt x="2976917" y="207428"/>
                    </a:lnTo>
                    <a:lnTo>
                      <a:pt x="0" y="207428"/>
                    </a:lnTo>
                    <a:close/>
                  </a:path>
                </a:pathLst>
              </a:custGeom>
              <a:solidFill>
                <a:srgbClr val="60798C"/>
              </a:solidFill>
              <a:ln cap="sq">
                <a:noFill/>
                <a:prstDash val="solid"/>
                <a:miter/>
              </a:ln>
            </p:spPr>
          </p:sp>
          <p:sp>
            <p:nvSpPr>
              <p:cNvPr id="19" name="TextBox 19"/>
              <p:cNvSpPr txBox="1"/>
              <p:nvPr/>
            </p:nvSpPr>
            <p:spPr>
              <a:xfrm>
                <a:off x="0" y="-190500"/>
                <a:ext cx="2976917" cy="397928"/>
              </a:xfrm>
              <a:prstGeom prst="rect">
                <a:avLst/>
              </a:prstGeom>
            </p:spPr>
            <p:txBody>
              <a:bodyPr lIns="50800" tIns="50800" rIns="50800" bIns="50800" rtlCol="0" anchor="ctr"/>
              <a:lstStyle/>
              <a:p>
                <a:pPr marL="0" lvl="0" indent="0" algn="just">
                  <a:lnSpc>
                    <a:spcPts val="4799"/>
                  </a:lnSpc>
                  <a:spcBef>
                    <a:spcPct val="0"/>
                  </a:spcBef>
                </a:pPr>
                <a:r>
                  <a:rPr lang="en-US" sz="2399" u="none" strike="noStrike">
                    <a:solidFill>
                      <a:srgbClr val="FFFFFF"/>
                    </a:solidFill>
                    <a:latin typeface="Raleway 1 Bold"/>
                  </a:rPr>
                  <a:t>Reinforcement to ensure the change sticks</a:t>
                </a:r>
              </a:p>
            </p:txBody>
          </p:sp>
        </p:grpSp>
      </p:grpSp>
      <p:grpSp>
        <p:nvGrpSpPr>
          <p:cNvPr id="20" name="Group 20"/>
          <p:cNvGrpSpPr/>
          <p:nvPr/>
        </p:nvGrpSpPr>
        <p:grpSpPr>
          <a:xfrm>
            <a:off x="4995344" y="3909143"/>
            <a:ext cx="798305" cy="79830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3687"/>
            </a:solidFill>
            <a:ln cap="sq">
              <a:noFill/>
              <a:prstDash val="solid"/>
              <a:miter/>
            </a:ln>
          </p:spPr>
        </p:sp>
        <p:sp>
          <p:nvSpPr>
            <p:cNvPr id="22" name="TextBox 22"/>
            <p:cNvSpPr txBox="1"/>
            <p:nvPr/>
          </p:nvSpPr>
          <p:spPr>
            <a:xfrm>
              <a:off x="76200" y="-104775"/>
              <a:ext cx="660400" cy="841375"/>
            </a:xfrm>
            <a:prstGeom prst="rect">
              <a:avLst/>
            </a:prstGeom>
          </p:spPr>
          <p:txBody>
            <a:bodyPr lIns="50800" tIns="50800" rIns="50800" bIns="50800" rtlCol="0" anchor="ctr"/>
            <a:lstStyle/>
            <a:p>
              <a:pPr marL="0" lvl="0" indent="0" algn="ctr">
                <a:lnSpc>
                  <a:spcPts val="4799"/>
                </a:lnSpc>
                <a:spcBef>
                  <a:spcPct val="0"/>
                </a:spcBef>
              </a:pPr>
              <a:r>
                <a:rPr lang="en-US" sz="2399" u="none" strike="noStrike">
                  <a:solidFill>
                    <a:srgbClr val="FFFFFF"/>
                  </a:solidFill>
                  <a:latin typeface="Archivo Black"/>
                </a:rPr>
                <a:t>A</a:t>
              </a:r>
            </a:p>
          </p:txBody>
        </p:sp>
      </p:grpSp>
      <p:grpSp>
        <p:nvGrpSpPr>
          <p:cNvPr id="23" name="Group 23"/>
          <p:cNvGrpSpPr/>
          <p:nvPr/>
        </p:nvGrpSpPr>
        <p:grpSpPr>
          <a:xfrm>
            <a:off x="4995344" y="4805468"/>
            <a:ext cx="798305" cy="79830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ABCB"/>
            </a:solidFill>
            <a:ln cap="sq">
              <a:noFill/>
              <a:prstDash val="solid"/>
              <a:miter/>
            </a:ln>
          </p:spPr>
        </p:sp>
        <p:sp>
          <p:nvSpPr>
            <p:cNvPr id="25" name="TextBox 25"/>
            <p:cNvSpPr txBox="1"/>
            <p:nvPr/>
          </p:nvSpPr>
          <p:spPr>
            <a:xfrm>
              <a:off x="76200" y="-104775"/>
              <a:ext cx="660400" cy="841375"/>
            </a:xfrm>
            <a:prstGeom prst="rect">
              <a:avLst/>
            </a:prstGeom>
          </p:spPr>
          <p:txBody>
            <a:bodyPr lIns="50800" tIns="50800" rIns="50800" bIns="50800" rtlCol="0" anchor="ctr"/>
            <a:lstStyle/>
            <a:p>
              <a:pPr marL="0" lvl="0" indent="0" algn="ctr">
                <a:lnSpc>
                  <a:spcPts val="4799"/>
                </a:lnSpc>
                <a:spcBef>
                  <a:spcPct val="0"/>
                </a:spcBef>
              </a:pPr>
              <a:r>
                <a:rPr lang="en-US" sz="2399" u="none" strike="noStrike">
                  <a:solidFill>
                    <a:srgbClr val="342B87"/>
                  </a:solidFill>
                  <a:latin typeface="Archivo Black"/>
                </a:rPr>
                <a:t>D</a:t>
              </a:r>
            </a:p>
          </p:txBody>
        </p:sp>
      </p:grpSp>
      <p:grpSp>
        <p:nvGrpSpPr>
          <p:cNvPr id="26" name="Group 26"/>
          <p:cNvGrpSpPr/>
          <p:nvPr/>
        </p:nvGrpSpPr>
        <p:grpSpPr>
          <a:xfrm>
            <a:off x="4995344" y="5699023"/>
            <a:ext cx="798305" cy="79830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66838"/>
            </a:solidFill>
            <a:ln cap="sq">
              <a:noFill/>
              <a:prstDash val="solid"/>
              <a:miter/>
            </a:ln>
          </p:spPr>
        </p:sp>
        <p:sp>
          <p:nvSpPr>
            <p:cNvPr id="28" name="TextBox 28"/>
            <p:cNvSpPr txBox="1"/>
            <p:nvPr/>
          </p:nvSpPr>
          <p:spPr>
            <a:xfrm>
              <a:off x="76200" y="-104775"/>
              <a:ext cx="660400" cy="841375"/>
            </a:xfrm>
            <a:prstGeom prst="rect">
              <a:avLst/>
            </a:prstGeom>
          </p:spPr>
          <p:txBody>
            <a:bodyPr lIns="50800" tIns="50800" rIns="50800" bIns="50800" rtlCol="0" anchor="ctr"/>
            <a:lstStyle/>
            <a:p>
              <a:pPr marL="0" lvl="0" indent="0" algn="ctr">
                <a:lnSpc>
                  <a:spcPts val="4799"/>
                </a:lnSpc>
                <a:spcBef>
                  <a:spcPct val="0"/>
                </a:spcBef>
              </a:pPr>
              <a:r>
                <a:rPr lang="en-US" sz="2399">
                  <a:solidFill>
                    <a:srgbClr val="FFFFFF"/>
                  </a:solidFill>
                  <a:latin typeface="Archivo Black"/>
                </a:rPr>
                <a:t>K</a:t>
              </a:r>
            </a:p>
          </p:txBody>
        </p:sp>
      </p:grpSp>
      <p:grpSp>
        <p:nvGrpSpPr>
          <p:cNvPr id="29" name="Group 29"/>
          <p:cNvGrpSpPr/>
          <p:nvPr/>
        </p:nvGrpSpPr>
        <p:grpSpPr>
          <a:xfrm>
            <a:off x="4995344" y="6545327"/>
            <a:ext cx="798305" cy="79830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E68"/>
            </a:solidFill>
            <a:ln cap="sq">
              <a:noFill/>
              <a:prstDash val="solid"/>
              <a:miter/>
            </a:ln>
          </p:spPr>
        </p:sp>
        <p:sp>
          <p:nvSpPr>
            <p:cNvPr id="31" name="TextBox 31"/>
            <p:cNvSpPr txBox="1"/>
            <p:nvPr/>
          </p:nvSpPr>
          <p:spPr>
            <a:xfrm>
              <a:off x="76200" y="-104775"/>
              <a:ext cx="660400" cy="841375"/>
            </a:xfrm>
            <a:prstGeom prst="rect">
              <a:avLst/>
            </a:prstGeom>
          </p:spPr>
          <p:txBody>
            <a:bodyPr lIns="50800" tIns="50800" rIns="50800" bIns="50800" rtlCol="0" anchor="ctr"/>
            <a:lstStyle/>
            <a:p>
              <a:pPr marL="0" lvl="0" indent="0" algn="ctr">
                <a:lnSpc>
                  <a:spcPts val="4799"/>
                </a:lnSpc>
                <a:spcBef>
                  <a:spcPct val="0"/>
                </a:spcBef>
              </a:pPr>
              <a:r>
                <a:rPr lang="en-US" sz="2399">
                  <a:solidFill>
                    <a:srgbClr val="FFFFFF"/>
                  </a:solidFill>
                  <a:latin typeface="Archivo Black"/>
                </a:rPr>
                <a:t>A</a:t>
              </a:r>
            </a:p>
          </p:txBody>
        </p:sp>
      </p:grpSp>
      <p:grpSp>
        <p:nvGrpSpPr>
          <p:cNvPr id="32" name="Group 32"/>
          <p:cNvGrpSpPr/>
          <p:nvPr/>
        </p:nvGrpSpPr>
        <p:grpSpPr>
          <a:xfrm>
            <a:off x="4995344" y="7391631"/>
            <a:ext cx="798305" cy="79830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798C"/>
            </a:solidFill>
            <a:ln cap="sq">
              <a:noFill/>
              <a:prstDash val="solid"/>
              <a:miter/>
            </a:ln>
          </p:spPr>
        </p:sp>
        <p:sp>
          <p:nvSpPr>
            <p:cNvPr id="34" name="TextBox 34"/>
            <p:cNvSpPr txBox="1"/>
            <p:nvPr/>
          </p:nvSpPr>
          <p:spPr>
            <a:xfrm>
              <a:off x="76200" y="-104775"/>
              <a:ext cx="660400" cy="841375"/>
            </a:xfrm>
            <a:prstGeom prst="rect">
              <a:avLst/>
            </a:prstGeom>
          </p:spPr>
          <p:txBody>
            <a:bodyPr lIns="50800" tIns="50800" rIns="50800" bIns="50800" rtlCol="0" anchor="ctr"/>
            <a:lstStyle/>
            <a:p>
              <a:pPr marL="0" lvl="0" indent="0" algn="ctr">
                <a:lnSpc>
                  <a:spcPts val="4799"/>
                </a:lnSpc>
                <a:spcBef>
                  <a:spcPct val="0"/>
                </a:spcBef>
              </a:pPr>
              <a:r>
                <a:rPr lang="en-US" sz="2399">
                  <a:solidFill>
                    <a:srgbClr val="FFFFFF"/>
                  </a:solidFill>
                  <a:latin typeface="Archivo Black"/>
                </a:rPr>
                <a:t>R</a:t>
              </a:r>
            </a:p>
          </p:txBody>
        </p:sp>
      </p:grpSp>
      <p:grpSp>
        <p:nvGrpSpPr>
          <p:cNvPr id="35" name="Group 35"/>
          <p:cNvGrpSpPr/>
          <p:nvPr/>
        </p:nvGrpSpPr>
        <p:grpSpPr>
          <a:xfrm>
            <a:off x="2144587" y="1843731"/>
            <a:ext cx="13998826" cy="1627262"/>
            <a:chOff x="0" y="0"/>
            <a:chExt cx="3686933" cy="428579"/>
          </a:xfrm>
        </p:grpSpPr>
        <p:sp>
          <p:nvSpPr>
            <p:cNvPr id="36" name="Freeform 36"/>
            <p:cNvSpPr/>
            <p:nvPr/>
          </p:nvSpPr>
          <p:spPr>
            <a:xfrm>
              <a:off x="0" y="0"/>
              <a:ext cx="3686933" cy="428579"/>
            </a:xfrm>
            <a:custGeom>
              <a:avLst/>
              <a:gdLst/>
              <a:ahLst/>
              <a:cxnLst/>
              <a:rect l="l" t="t" r="r" b="b"/>
              <a:pathLst>
                <a:path w="3686933" h="428579">
                  <a:moveTo>
                    <a:pt x="28205" y="0"/>
                  </a:moveTo>
                  <a:lnTo>
                    <a:pt x="3658728" y="0"/>
                  </a:lnTo>
                  <a:cubicBezTo>
                    <a:pt x="3666209" y="0"/>
                    <a:pt x="3673383" y="2972"/>
                    <a:pt x="3678672" y="8261"/>
                  </a:cubicBezTo>
                  <a:cubicBezTo>
                    <a:pt x="3683962" y="13551"/>
                    <a:pt x="3686933" y="20725"/>
                    <a:pt x="3686933" y="28205"/>
                  </a:cubicBezTo>
                  <a:lnTo>
                    <a:pt x="3686933" y="400374"/>
                  </a:lnTo>
                  <a:cubicBezTo>
                    <a:pt x="3686933" y="407855"/>
                    <a:pt x="3683962" y="415029"/>
                    <a:pt x="3678672" y="420318"/>
                  </a:cubicBezTo>
                  <a:cubicBezTo>
                    <a:pt x="3673383" y="425608"/>
                    <a:pt x="3666209" y="428579"/>
                    <a:pt x="3658728" y="428579"/>
                  </a:cubicBezTo>
                  <a:lnTo>
                    <a:pt x="28205" y="428579"/>
                  </a:lnTo>
                  <a:cubicBezTo>
                    <a:pt x="20725" y="428579"/>
                    <a:pt x="13551" y="425608"/>
                    <a:pt x="8261" y="420318"/>
                  </a:cubicBezTo>
                  <a:cubicBezTo>
                    <a:pt x="2972" y="415029"/>
                    <a:pt x="0" y="407855"/>
                    <a:pt x="0" y="400374"/>
                  </a:cubicBezTo>
                  <a:lnTo>
                    <a:pt x="0" y="28205"/>
                  </a:lnTo>
                  <a:cubicBezTo>
                    <a:pt x="0" y="20725"/>
                    <a:pt x="2972" y="13551"/>
                    <a:pt x="8261" y="8261"/>
                  </a:cubicBezTo>
                  <a:cubicBezTo>
                    <a:pt x="13551" y="2972"/>
                    <a:pt x="20725" y="0"/>
                    <a:pt x="28205" y="0"/>
                  </a:cubicBezTo>
                  <a:close/>
                </a:path>
              </a:pathLst>
            </a:custGeom>
            <a:solidFill>
              <a:srgbClr val="60798C"/>
            </a:solidFill>
          </p:spPr>
        </p:sp>
        <p:sp>
          <p:nvSpPr>
            <p:cNvPr id="37" name="TextBox 37"/>
            <p:cNvSpPr txBox="1"/>
            <p:nvPr/>
          </p:nvSpPr>
          <p:spPr>
            <a:xfrm>
              <a:off x="0" y="-104775"/>
              <a:ext cx="3686933" cy="533354"/>
            </a:xfrm>
            <a:prstGeom prst="rect">
              <a:avLst/>
            </a:prstGeom>
          </p:spPr>
          <p:txBody>
            <a:bodyPr lIns="50800" tIns="50800" rIns="50800" bIns="50800" rtlCol="0" anchor="ctr"/>
            <a:lstStyle/>
            <a:p>
              <a:pPr algn="ctr">
                <a:lnSpc>
                  <a:spcPts val="3839"/>
                </a:lnSpc>
              </a:pPr>
              <a:r>
                <a:rPr lang="en-US" sz="2399">
                  <a:solidFill>
                    <a:srgbClr val="FFFFFF"/>
                  </a:solidFill>
                  <a:latin typeface="Raleway 1 Bold"/>
                </a:rPr>
                <a:t>ADKAR® Model describes the five building blocks or ‘elements’ an individual needs to achieve </a:t>
              </a:r>
            </a:p>
            <a:p>
              <a:pPr algn="ctr">
                <a:lnSpc>
                  <a:spcPts val="3839"/>
                </a:lnSpc>
              </a:pPr>
              <a:r>
                <a:rPr lang="en-US" sz="2399">
                  <a:solidFill>
                    <a:srgbClr val="FFFFFF"/>
                  </a:solidFill>
                  <a:latin typeface="Raleway 1 Bold"/>
                </a:rPr>
                <a:t>for a change to be successful. Impacted individual is at the center of the Prosci Methodology.  </a:t>
              </a:r>
            </a:p>
            <a:p>
              <a:pPr algn="ctr">
                <a:lnSpc>
                  <a:spcPts val="3839"/>
                </a:lnSpc>
              </a:pPr>
              <a:r>
                <a:rPr lang="en-US" sz="2399">
                  <a:solidFill>
                    <a:srgbClr val="FFFFFF"/>
                  </a:solidFill>
                  <a:latin typeface="Raleway 1 Bold"/>
                </a:rPr>
                <a:t>Individual success leads to organizational success.</a:t>
              </a:r>
            </a:p>
          </p:txBody>
        </p:sp>
      </p:grpSp>
      <p:sp>
        <p:nvSpPr>
          <p:cNvPr id="38" name="TextBox 38"/>
          <p:cNvSpPr txBox="1"/>
          <p:nvPr/>
        </p:nvSpPr>
        <p:spPr>
          <a:xfrm>
            <a:off x="1028700" y="8883071"/>
            <a:ext cx="1042203" cy="375229"/>
          </a:xfrm>
          <a:prstGeom prst="rect">
            <a:avLst/>
          </a:prstGeom>
        </p:spPr>
        <p:txBody>
          <a:bodyPr lIns="0" tIns="0" rIns="0" bIns="0" rtlCol="0" anchor="t">
            <a:spAutoFit/>
          </a:bodyPr>
          <a:lstStyle/>
          <a:p>
            <a:pPr>
              <a:lnSpc>
                <a:spcPts val="2939"/>
              </a:lnSpc>
            </a:pPr>
            <a:r>
              <a:rPr lang="en-US" sz="2099" spc="41">
                <a:solidFill>
                  <a:srgbClr val="000000"/>
                </a:solidFill>
                <a:latin typeface="Raleway 1 Heavy"/>
              </a:rPr>
              <a:t>09</a:t>
            </a:r>
          </a:p>
        </p:txBody>
      </p:sp>
      <p:sp>
        <p:nvSpPr>
          <p:cNvPr id="39" name="TextBox 39"/>
          <p:cNvSpPr txBox="1"/>
          <p:nvPr/>
        </p:nvSpPr>
        <p:spPr>
          <a:xfrm>
            <a:off x="4036550" y="381074"/>
            <a:ext cx="13911638" cy="647626"/>
          </a:xfrm>
          <a:prstGeom prst="rect">
            <a:avLst/>
          </a:prstGeom>
        </p:spPr>
        <p:txBody>
          <a:bodyPr lIns="0" tIns="0" rIns="0" bIns="0" rtlCol="0" anchor="t">
            <a:spAutoFit/>
          </a:bodyPr>
          <a:lstStyle/>
          <a:p>
            <a:pPr marL="0" lvl="0" indent="0" algn="l">
              <a:lnSpc>
                <a:spcPts val="5040"/>
              </a:lnSpc>
              <a:spcBef>
                <a:spcPct val="0"/>
              </a:spcBef>
            </a:pPr>
            <a:r>
              <a:rPr lang="en-US" sz="4200">
                <a:solidFill>
                  <a:srgbClr val="123E68"/>
                </a:solidFill>
                <a:latin typeface="Raleway 1 Bold"/>
              </a:rPr>
              <a:t>Prosci - ADKAR® Model</a:t>
            </a:r>
          </a:p>
        </p:txBody>
      </p:sp>
      <p:sp>
        <p:nvSpPr>
          <p:cNvPr id="40" name="AutoShape 40"/>
          <p:cNvSpPr/>
          <p:nvPr/>
        </p:nvSpPr>
        <p:spPr>
          <a:xfrm>
            <a:off x="-1770211" y="1162050"/>
            <a:ext cx="2608411" cy="0"/>
          </a:xfrm>
          <a:prstGeom prst="line">
            <a:avLst/>
          </a:prstGeom>
          <a:ln w="19050" cap="rnd">
            <a:solidFill>
              <a:srgbClr val="000000"/>
            </a:solidFill>
            <a:prstDash val="solid"/>
            <a:headEnd type="none" w="sm" len="sm"/>
            <a:tailEnd type="none" w="sm" len="sm"/>
          </a:ln>
        </p:spPr>
      </p:sp>
      <p:sp>
        <p:nvSpPr>
          <p:cNvPr id="41" name="Freeform 41"/>
          <p:cNvSpPr/>
          <p:nvPr/>
        </p:nvSpPr>
        <p:spPr>
          <a:xfrm>
            <a:off x="84003" y="5383788"/>
            <a:ext cx="4768466" cy="1635725"/>
          </a:xfrm>
          <a:custGeom>
            <a:avLst/>
            <a:gdLst/>
            <a:ahLst/>
            <a:cxnLst/>
            <a:rect l="l" t="t" r="r" b="b"/>
            <a:pathLst>
              <a:path w="4768466" h="1635725">
                <a:moveTo>
                  <a:pt x="0" y="0"/>
                </a:moveTo>
                <a:lnTo>
                  <a:pt x="4768466" y="0"/>
                </a:lnTo>
                <a:lnTo>
                  <a:pt x="4768466" y="1635725"/>
                </a:lnTo>
                <a:lnTo>
                  <a:pt x="0" y="1635725"/>
                </a:lnTo>
                <a:lnTo>
                  <a:pt x="0" y="0"/>
                </a:lnTo>
                <a:close/>
              </a:path>
            </a:pathLst>
          </a:custGeom>
          <a:blipFill>
            <a:blip r:embed="rId5"/>
            <a:stretch>
              <a:fillRect t="-3620" b="-3620"/>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85269"/>
            <a:ext cx="2855645" cy="940130"/>
          </a:xfrm>
          <a:custGeom>
            <a:avLst/>
            <a:gdLst/>
            <a:ahLst/>
            <a:cxnLst/>
            <a:rect l="l" t="t" r="r" b="b"/>
            <a:pathLst>
              <a:path w="2855645" h="940130">
                <a:moveTo>
                  <a:pt x="0" y="0"/>
                </a:moveTo>
                <a:lnTo>
                  <a:pt x="2855645" y="0"/>
                </a:lnTo>
                <a:lnTo>
                  <a:pt x="2855645" y="940130"/>
                </a:lnTo>
                <a:lnTo>
                  <a:pt x="0" y="940130"/>
                </a:lnTo>
                <a:lnTo>
                  <a:pt x="0" y="0"/>
                </a:lnTo>
                <a:close/>
              </a:path>
            </a:pathLst>
          </a:custGeom>
          <a:blipFill>
            <a:blip r:embed="rId3"/>
            <a:stretch>
              <a:fillRect/>
            </a:stretch>
          </a:blipFill>
        </p:spPr>
      </p:sp>
      <p:sp>
        <p:nvSpPr>
          <p:cNvPr id="3" name="Freeform 3"/>
          <p:cNvSpPr/>
          <p:nvPr/>
        </p:nvSpPr>
        <p:spPr>
          <a:xfrm>
            <a:off x="15559132" y="8631922"/>
            <a:ext cx="1700168" cy="626378"/>
          </a:xfrm>
          <a:custGeom>
            <a:avLst/>
            <a:gdLst/>
            <a:ahLst/>
            <a:cxnLst/>
            <a:rect l="l" t="t" r="r" b="b"/>
            <a:pathLst>
              <a:path w="1700168" h="626378">
                <a:moveTo>
                  <a:pt x="0" y="0"/>
                </a:moveTo>
                <a:lnTo>
                  <a:pt x="1700168" y="0"/>
                </a:lnTo>
                <a:lnTo>
                  <a:pt x="1700168" y="626378"/>
                </a:lnTo>
                <a:lnTo>
                  <a:pt x="0" y="626378"/>
                </a:lnTo>
                <a:lnTo>
                  <a:pt x="0" y="0"/>
                </a:lnTo>
                <a:close/>
              </a:path>
            </a:pathLst>
          </a:custGeom>
          <a:blipFill>
            <a:blip r:embed="rId4"/>
            <a:stretch>
              <a:fillRect/>
            </a:stretch>
          </a:blipFill>
        </p:spPr>
      </p:sp>
      <p:sp>
        <p:nvSpPr>
          <p:cNvPr id="4" name="Freeform 4"/>
          <p:cNvSpPr/>
          <p:nvPr/>
        </p:nvSpPr>
        <p:spPr>
          <a:xfrm>
            <a:off x="6001032" y="2946269"/>
            <a:ext cx="6285935" cy="5887162"/>
          </a:xfrm>
          <a:custGeom>
            <a:avLst/>
            <a:gdLst/>
            <a:ahLst/>
            <a:cxnLst/>
            <a:rect l="l" t="t" r="r" b="b"/>
            <a:pathLst>
              <a:path w="6285935" h="5887162">
                <a:moveTo>
                  <a:pt x="0" y="0"/>
                </a:moveTo>
                <a:lnTo>
                  <a:pt x="6285936" y="0"/>
                </a:lnTo>
                <a:lnTo>
                  <a:pt x="6285936" y="5887162"/>
                </a:lnTo>
                <a:lnTo>
                  <a:pt x="0" y="5887162"/>
                </a:lnTo>
                <a:lnTo>
                  <a:pt x="0" y="0"/>
                </a:lnTo>
                <a:close/>
              </a:path>
            </a:pathLst>
          </a:custGeom>
          <a:blipFill>
            <a:blip r:embed="rId5"/>
            <a:stretch>
              <a:fillRect/>
            </a:stretch>
          </a:blipFill>
        </p:spPr>
      </p:sp>
      <p:sp>
        <p:nvSpPr>
          <p:cNvPr id="5" name="AutoShape 5"/>
          <p:cNvSpPr/>
          <p:nvPr/>
        </p:nvSpPr>
        <p:spPr>
          <a:xfrm flipH="1">
            <a:off x="180161" y="6068382"/>
            <a:ext cx="6407023" cy="0"/>
          </a:xfrm>
          <a:prstGeom prst="line">
            <a:avLst/>
          </a:prstGeom>
          <a:ln w="19050" cap="flat">
            <a:solidFill>
              <a:srgbClr val="60798C"/>
            </a:solidFill>
            <a:prstDash val="solid"/>
            <a:headEnd type="none" w="sm" len="sm"/>
            <a:tailEnd type="arrow" w="med" len="sm"/>
          </a:ln>
        </p:spPr>
      </p:sp>
      <p:sp>
        <p:nvSpPr>
          <p:cNvPr id="6" name="AutoShape 6"/>
          <p:cNvSpPr/>
          <p:nvPr/>
        </p:nvSpPr>
        <p:spPr>
          <a:xfrm>
            <a:off x="10992369" y="7853787"/>
            <a:ext cx="6407023" cy="0"/>
          </a:xfrm>
          <a:prstGeom prst="line">
            <a:avLst/>
          </a:prstGeom>
          <a:ln w="19050" cap="flat">
            <a:solidFill>
              <a:srgbClr val="342B87"/>
            </a:solidFill>
            <a:prstDash val="solid"/>
            <a:headEnd type="none" w="sm" len="sm"/>
            <a:tailEnd type="arrow" w="med" len="sm"/>
          </a:ln>
        </p:spPr>
      </p:sp>
      <p:sp>
        <p:nvSpPr>
          <p:cNvPr id="7" name="AutoShape 7"/>
          <p:cNvSpPr/>
          <p:nvPr/>
        </p:nvSpPr>
        <p:spPr>
          <a:xfrm>
            <a:off x="10852277" y="3801746"/>
            <a:ext cx="6407023" cy="0"/>
          </a:xfrm>
          <a:prstGeom prst="line">
            <a:avLst/>
          </a:prstGeom>
          <a:ln w="19050" cap="flat">
            <a:solidFill>
              <a:srgbClr val="866838"/>
            </a:solidFill>
            <a:prstDash val="solid"/>
            <a:headEnd type="none" w="sm" len="sm"/>
            <a:tailEnd type="arrow" w="med" len="sm"/>
          </a:ln>
        </p:spPr>
      </p:sp>
      <p:sp>
        <p:nvSpPr>
          <p:cNvPr id="8" name="TextBox 8"/>
          <p:cNvSpPr txBox="1"/>
          <p:nvPr/>
        </p:nvSpPr>
        <p:spPr>
          <a:xfrm>
            <a:off x="1028700" y="8883071"/>
            <a:ext cx="1042203" cy="375229"/>
          </a:xfrm>
          <a:prstGeom prst="rect">
            <a:avLst/>
          </a:prstGeom>
        </p:spPr>
        <p:txBody>
          <a:bodyPr lIns="0" tIns="0" rIns="0" bIns="0" rtlCol="0" anchor="t">
            <a:spAutoFit/>
          </a:bodyPr>
          <a:lstStyle/>
          <a:p>
            <a:pPr>
              <a:lnSpc>
                <a:spcPts val="2939"/>
              </a:lnSpc>
            </a:pPr>
            <a:r>
              <a:rPr lang="en-US" sz="2099" spc="41">
                <a:solidFill>
                  <a:srgbClr val="000000"/>
                </a:solidFill>
                <a:latin typeface="Raleway 1 Heavy"/>
              </a:rPr>
              <a:t>10</a:t>
            </a:r>
          </a:p>
        </p:txBody>
      </p:sp>
      <p:sp>
        <p:nvSpPr>
          <p:cNvPr id="9" name="TextBox 9"/>
          <p:cNvSpPr txBox="1"/>
          <p:nvPr/>
        </p:nvSpPr>
        <p:spPr>
          <a:xfrm>
            <a:off x="4036550" y="381074"/>
            <a:ext cx="13911638" cy="647626"/>
          </a:xfrm>
          <a:prstGeom prst="rect">
            <a:avLst/>
          </a:prstGeom>
        </p:spPr>
        <p:txBody>
          <a:bodyPr lIns="0" tIns="0" rIns="0" bIns="0" rtlCol="0" anchor="t">
            <a:spAutoFit/>
          </a:bodyPr>
          <a:lstStyle/>
          <a:p>
            <a:pPr marL="0" lvl="0" indent="0" algn="l">
              <a:lnSpc>
                <a:spcPts val="5040"/>
              </a:lnSpc>
              <a:spcBef>
                <a:spcPct val="0"/>
              </a:spcBef>
            </a:pPr>
            <a:r>
              <a:rPr lang="en-US" sz="4200">
                <a:solidFill>
                  <a:srgbClr val="123E68"/>
                </a:solidFill>
                <a:latin typeface="Raleway 1 Bold"/>
              </a:rPr>
              <a:t>Prosci - 3 Phase Process</a:t>
            </a:r>
          </a:p>
        </p:txBody>
      </p:sp>
      <p:sp>
        <p:nvSpPr>
          <p:cNvPr id="10" name="TextBox 10"/>
          <p:cNvSpPr txBox="1"/>
          <p:nvPr/>
        </p:nvSpPr>
        <p:spPr>
          <a:xfrm>
            <a:off x="319655" y="4151943"/>
            <a:ext cx="5432301" cy="1768103"/>
          </a:xfrm>
          <a:prstGeom prst="rect">
            <a:avLst/>
          </a:prstGeom>
        </p:spPr>
        <p:txBody>
          <a:bodyPr lIns="0" tIns="0" rIns="0" bIns="0" rtlCol="0" anchor="t">
            <a:spAutoFit/>
          </a:bodyPr>
          <a:lstStyle/>
          <a:p>
            <a:pPr>
              <a:lnSpc>
                <a:spcPts val="2800"/>
              </a:lnSpc>
            </a:pPr>
            <a:r>
              <a:rPr lang="en-US" sz="2000">
                <a:solidFill>
                  <a:srgbClr val="60798C"/>
                </a:solidFill>
                <a:latin typeface="Raleway 1 Bold"/>
              </a:rPr>
              <a:t>Phase 1 - Prepare Approach</a:t>
            </a:r>
          </a:p>
          <a:p>
            <a:pPr>
              <a:lnSpc>
                <a:spcPts val="2800"/>
              </a:lnSpc>
            </a:pPr>
            <a:r>
              <a:rPr lang="en-US" sz="2000">
                <a:solidFill>
                  <a:srgbClr val="60798C"/>
                </a:solidFill>
                <a:latin typeface="Raleway 1"/>
              </a:rPr>
              <a:t>Purpose: To position the change for success by developing a customized and scaled change management strategy with the necessary sponsorship and commitment.</a:t>
            </a:r>
          </a:p>
        </p:txBody>
      </p:sp>
      <p:sp>
        <p:nvSpPr>
          <p:cNvPr id="11" name="TextBox 11"/>
          <p:cNvSpPr txBox="1"/>
          <p:nvPr/>
        </p:nvSpPr>
        <p:spPr>
          <a:xfrm>
            <a:off x="11967092" y="5927823"/>
            <a:ext cx="5432301" cy="1768103"/>
          </a:xfrm>
          <a:prstGeom prst="rect">
            <a:avLst/>
          </a:prstGeom>
        </p:spPr>
        <p:txBody>
          <a:bodyPr lIns="0" tIns="0" rIns="0" bIns="0" rtlCol="0" anchor="t">
            <a:spAutoFit/>
          </a:bodyPr>
          <a:lstStyle/>
          <a:p>
            <a:pPr algn="r">
              <a:lnSpc>
                <a:spcPts val="2800"/>
              </a:lnSpc>
            </a:pPr>
            <a:r>
              <a:rPr lang="en-US" sz="2000">
                <a:solidFill>
                  <a:srgbClr val="342B87"/>
                </a:solidFill>
                <a:latin typeface="Raleway 1 Bold"/>
              </a:rPr>
              <a:t>Phase 2 - Manage Change</a:t>
            </a:r>
          </a:p>
          <a:p>
            <a:pPr algn="r">
              <a:lnSpc>
                <a:spcPts val="2800"/>
              </a:lnSpc>
            </a:pPr>
            <a:r>
              <a:rPr lang="en-US" sz="2000">
                <a:solidFill>
                  <a:srgbClr val="342B87"/>
                </a:solidFill>
                <a:latin typeface="Raleway 1"/>
              </a:rPr>
              <a:t>Purpose: To achieve adoption and usage of the change by creating, implementing and adopting plan(s) that will move individuals and the organization through ADKAR transitions. </a:t>
            </a:r>
          </a:p>
        </p:txBody>
      </p:sp>
      <p:sp>
        <p:nvSpPr>
          <p:cNvPr id="12" name="TextBox 12"/>
          <p:cNvSpPr txBox="1"/>
          <p:nvPr/>
        </p:nvSpPr>
        <p:spPr>
          <a:xfrm>
            <a:off x="11826999" y="1871718"/>
            <a:ext cx="5432301" cy="1768103"/>
          </a:xfrm>
          <a:prstGeom prst="rect">
            <a:avLst/>
          </a:prstGeom>
        </p:spPr>
        <p:txBody>
          <a:bodyPr lIns="0" tIns="0" rIns="0" bIns="0" rtlCol="0" anchor="t">
            <a:spAutoFit/>
          </a:bodyPr>
          <a:lstStyle/>
          <a:p>
            <a:pPr algn="r">
              <a:lnSpc>
                <a:spcPts val="2800"/>
              </a:lnSpc>
            </a:pPr>
            <a:r>
              <a:rPr lang="en-US" sz="2000">
                <a:solidFill>
                  <a:srgbClr val="866838"/>
                </a:solidFill>
                <a:latin typeface="Raleway 1 Bold"/>
              </a:rPr>
              <a:t>Phase 3 - Sustain Outcomes</a:t>
            </a:r>
          </a:p>
          <a:p>
            <a:pPr algn="r">
              <a:lnSpc>
                <a:spcPts val="2800"/>
              </a:lnSpc>
            </a:pPr>
            <a:r>
              <a:rPr lang="en-US" sz="2000">
                <a:solidFill>
                  <a:srgbClr val="866838"/>
                </a:solidFill>
                <a:latin typeface="Raleway 1"/>
              </a:rPr>
              <a:t>Purpose: To realize the value of the change by ensuring the change is adopted and the organization is committed and prepared to sustain the change.</a:t>
            </a:r>
          </a:p>
        </p:txBody>
      </p:sp>
      <p:sp>
        <p:nvSpPr>
          <p:cNvPr id="13" name="AutoShape 13"/>
          <p:cNvSpPr/>
          <p:nvPr/>
        </p:nvSpPr>
        <p:spPr>
          <a:xfrm>
            <a:off x="-1770211" y="1162050"/>
            <a:ext cx="2608411" cy="0"/>
          </a:xfrm>
          <a:prstGeom prst="line">
            <a:avLst/>
          </a:prstGeom>
          <a:ln w="19050" cap="rnd">
            <a:solidFill>
              <a:srgbClr val="000000"/>
            </a:solidFill>
            <a:prstDash val="solid"/>
            <a:headEnd type="none" w="sm" len="sm"/>
            <a:tailEnd type="none" w="sm" len="sm"/>
          </a:ln>
        </p:spPr>
      </p:sp>
      <p:sp>
        <p:nvSpPr>
          <p:cNvPr id="14" name="TextBox 14"/>
          <p:cNvSpPr txBox="1"/>
          <p:nvPr/>
        </p:nvSpPr>
        <p:spPr>
          <a:xfrm>
            <a:off x="3567834" y="6087432"/>
            <a:ext cx="2837594" cy="370764"/>
          </a:xfrm>
          <a:prstGeom prst="rect">
            <a:avLst/>
          </a:prstGeom>
        </p:spPr>
        <p:txBody>
          <a:bodyPr lIns="0" tIns="0" rIns="0" bIns="0" rtlCol="0" anchor="t">
            <a:spAutoFit/>
          </a:bodyPr>
          <a:lstStyle/>
          <a:p>
            <a:pPr algn="ctr">
              <a:lnSpc>
                <a:spcPts val="3200"/>
              </a:lnSpc>
              <a:spcBef>
                <a:spcPct val="0"/>
              </a:spcBef>
            </a:pPr>
            <a:r>
              <a:rPr lang="en-US" sz="1600">
                <a:solidFill>
                  <a:srgbClr val="41566C"/>
                </a:solidFill>
                <a:latin typeface="Raleway 2 Medium Italics"/>
              </a:rPr>
              <a:t>Change Management Strategy</a:t>
            </a:r>
          </a:p>
        </p:txBody>
      </p:sp>
      <p:sp>
        <p:nvSpPr>
          <p:cNvPr id="15" name="TextBox 15"/>
          <p:cNvSpPr txBox="1"/>
          <p:nvPr/>
        </p:nvSpPr>
        <p:spPr>
          <a:xfrm>
            <a:off x="10992369" y="7882362"/>
            <a:ext cx="2470175" cy="370764"/>
          </a:xfrm>
          <a:prstGeom prst="rect">
            <a:avLst/>
          </a:prstGeom>
        </p:spPr>
        <p:txBody>
          <a:bodyPr lIns="0" tIns="0" rIns="0" bIns="0" rtlCol="0" anchor="t">
            <a:spAutoFit/>
          </a:bodyPr>
          <a:lstStyle/>
          <a:p>
            <a:pPr algn="ctr">
              <a:lnSpc>
                <a:spcPts val="3200"/>
              </a:lnSpc>
              <a:spcBef>
                <a:spcPct val="0"/>
              </a:spcBef>
            </a:pPr>
            <a:r>
              <a:rPr lang="en-US" sz="1600">
                <a:solidFill>
                  <a:srgbClr val="342B87"/>
                </a:solidFill>
                <a:latin typeface="Raleway 2 Medium Italics"/>
              </a:rPr>
              <a:t>Change Management Plan</a:t>
            </a:r>
          </a:p>
        </p:txBody>
      </p:sp>
      <p:sp>
        <p:nvSpPr>
          <p:cNvPr id="16" name="TextBox 16"/>
          <p:cNvSpPr txBox="1"/>
          <p:nvPr/>
        </p:nvSpPr>
        <p:spPr>
          <a:xfrm>
            <a:off x="11410200" y="3830321"/>
            <a:ext cx="2869220" cy="370764"/>
          </a:xfrm>
          <a:prstGeom prst="rect">
            <a:avLst/>
          </a:prstGeom>
        </p:spPr>
        <p:txBody>
          <a:bodyPr lIns="0" tIns="0" rIns="0" bIns="0" rtlCol="0" anchor="t">
            <a:spAutoFit/>
          </a:bodyPr>
          <a:lstStyle/>
          <a:p>
            <a:pPr algn="ctr">
              <a:lnSpc>
                <a:spcPts val="3200"/>
              </a:lnSpc>
              <a:spcBef>
                <a:spcPct val="0"/>
              </a:spcBef>
            </a:pPr>
            <a:r>
              <a:rPr lang="en-US" sz="1600">
                <a:solidFill>
                  <a:srgbClr val="6F5D51"/>
                </a:solidFill>
                <a:latin typeface="Raleway 2 Medium Italics"/>
              </a:rPr>
              <a:t>Change Management Closeout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1028700" y="385269"/>
            <a:ext cx="2855645" cy="940130"/>
          </a:xfrm>
          <a:custGeom>
            <a:avLst/>
            <a:gdLst/>
            <a:ahLst/>
            <a:cxnLst/>
            <a:rect l="l" t="t" r="r" b="b"/>
            <a:pathLst>
              <a:path w="2855645" h="940130">
                <a:moveTo>
                  <a:pt x="0" y="0"/>
                </a:moveTo>
                <a:lnTo>
                  <a:pt x="2855645" y="0"/>
                </a:lnTo>
                <a:lnTo>
                  <a:pt x="2855645" y="940130"/>
                </a:lnTo>
                <a:lnTo>
                  <a:pt x="0" y="940130"/>
                </a:lnTo>
                <a:lnTo>
                  <a:pt x="0" y="0"/>
                </a:lnTo>
                <a:close/>
              </a:path>
            </a:pathLst>
          </a:custGeom>
          <a:blipFill>
            <a:blip r:embed="rId4"/>
            <a:stretch>
              <a:fillRect/>
            </a:stretch>
          </a:blipFill>
        </p:spPr>
      </p:sp>
      <p:sp>
        <p:nvSpPr>
          <p:cNvPr id="4" name="AutoShape 4"/>
          <p:cNvSpPr/>
          <p:nvPr/>
        </p:nvSpPr>
        <p:spPr>
          <a:xfrm>
            <a:off x="-1770211" y="1162050"/>
            <a:ext cx="2608411" cy="0"/>
          </a:xfrm>
          <a:prstGeom prst="line">
            <a:avLst/>
          </a:prstGeom>
          <a:ln w="19050" cap="rnd">
            <a:solidFill>
              <a:srgbClr val="000000"/>
            </a:solidFill>
            <a:prstDash val="solid"/>
            <a:headEnd type="none" w="sm" len="sm"/>
            <a:tailEnd type="none" w="sm" len="sm"/>
          </a:ln>
        </p:spPr>
      </p:sp>
      <p:grpSp>
        <p:nvGrpSpPr>
          <p:cNvPr id="5" name="Group 5"/>
          <p:cNvGrpSpPr/>
          <p:nvPr/>
        </p:nvGrpSpPr>
        <p:grpSpPr>
          <a:xfrm>
            <a:off x="0" y="8711997"/>
            <a:ext cx="18288000" cy="1639288"/>
            <a:chOff x="0" y="0"/>
            <a:chExt cx="4816593" cy="431747"/>
          </a:xfrm>
        </p:grpSpPr>
        <p:sp>
          <p:nvSpPr>
            <p:cNvPr id="6" name="Freeform 6"/>
            <p:cNvSpPr/>
            <p:nvPr/>
          </p:nvSpPr>
          <p:spPr>
            <a:xfrm>
              <a:off x="0" y="0"/>
              <a:ext cx="4816592" cy="431747"/>
            </a:xfrm>
            <a:custGeom>
              <a:avLst/>
              <a:gdLst/>
              <a:ahLst/>
              <a:cxnLst/>
              <a:rect l="l" t="t" r="r" b="b"/>
              <a:pathLst>
                <a:path w="4816592" h="431747">
                  <a:moveTo>
                    <a:pt x="0" y="0"/>
                  </a:moveTo>
                  <a:lnTo>
                    <a:pt x="4816592" y="0"/>
                  </a:lnTo>
                  <a:lnTo>
                    <a:pt x="4816592" y="431747"/>
                  </a:lnTo>
                  <a:lnTo>
                    <a:pt x="0" y="431747"/>
                  </a:lnTo>
                  <a:close/>
                </a:path>
              </a:pathLst>
            </a:custGeom>
            <a:solidFill>
              <a:srgbClr val="304060"/>
            </a:solidFill>
          </p:spPr>
        </p:sp>
        <p:sp>
          <p:nvSpPr>
            <p:cNvPr id="7" name="TextBox 7"/>
            <p:cNvSpPr txBox="1"/>
            <p:nvPr/>
          </p:nvSpPr>
          <p:spPr>
            <a:xfrm>
              <a:off x="0" y="-428625"/>
              <a:ext cx="4816593" cy="860372"/>
            </a:xfrm>
            <a:prstGeom prst="rect">
              <a:avLst/>
            </a:prstGeom>
          </p:spPr>
          <p:txBody>
            <a:bodyPr lIns="50800" tIns="50800" rIns="50800" bIns="50800" rtlCol="0" anchor="ctr"/>
            <a:lstStyle/>
            <a:p>
              <a:pPr algn="ctr">
                <a:lnSpc>
                  <a:spcPts val="8999"/>
                </a:lnSpc>
              </a:pPr>
              <a:r>
                <a:rPr lang="en-US" sz="4499">
                  <a:solidFill>
                    <a:srgbClr val="FAF7F5"/>
                  </a:solidFill>
                  <a:latin typeface="Bungee"/>
                </a:rPr>
                <a:t>DIGITAL TRANSFORMATION</a:t>
              </a:r>
            </a:p>
          </p:txBody>
        </p:sp>
      </p:grpSp>
      <p:sp>
        <p:nvSpPr>
          <p:cNvPr id="8" name="TextBox 8"/>
          <p:cNvSpPr txBox="1"/>
          <p:nvPr/>
        </p:nvSpPr>
        <p:spPr>
          <a:xfrm>
            <a:off x="1028700" y="8883071"/>
            <a:ext cx="1042203" cy="375229"/>
          </a:xfrm>
          <a:prstGeom prst="rect">
            <a:avLst/>
          </a:prstGeom>
        </p:spPr>
        <p:txBody>
          <a:bodyPr lIns="0" tIns="0" rIns="0" bIns="0" rtlCol="0" anchor="t">
            <a:spAutoFit/>
          </a:bodyPr>
          <a:lstStyle/>
          <a:p>
            <a:pPr>
              <a:lnSpc>
                <a:spcPts val="2939"/>
              </a:lnSpc>
            </a:pPr>
            <a:r>
              <a:rPr lang="en-US" sz="2099" spc="41">
                <a:solidFill>
                  <a:srgbClr val="FAF7F5"/>
                </a:solidFill>
                <a:latin typeface="Raleway 1 Heavy"/>
              </a:rPr>
              <a:t>21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85269"/>
            <a:ext cx="2855645" cy="940130"/>
          </a:xfrm>
          <a:custGeom>
            <a:avLst/>
            <a:gdLst/>
            <a:ahLst/>
            <a:cxnLst/>
            <a:rect l="l" t="t" r="r" b="b"/>
            <a:pathLst>
              <a:path w="2855645" h="940130">
                <a:moveTo>
                  <a:pt x="0" y="0"/>
                </a:moveTo>
                <a:lnTo>
                  <a:pt x="2855645" y="0"/>
                </a:lnTo>
                <a:lnTo>
                  <a:pt x="2855645" y="940130"/>
                </a:lnTo>
                <a:lnTo>
                  <a:pt x="0" y="940130"/>
                </a:lnTo>
                <a:lnTo>
                  <a:pt x="0" y="0"/>
                </a:lnTo>
                <a:close/>
              </a:path>
            </a:pathLst>
          </a:custGeom>
          <a:blipFill>
            <a:blip r:embed="rId3"/>
            <a:stretch>
              <a:fillRect/>
            </a:stretch>
          </a:blipFill>
        </p:spPr>
      </p:sp>
      <p:sp>
        <p:nvSpPr>
          <p:cNvPr id="3" name="Freeform 3"/>
          <p:cNvSpPr/>
          <p:nvPr/>
        </p:nvSpPr>
        <p:spPr>
          <a:xfrm>
            <a:off x="2009949" y="1325399"/>
            <a:ext cx="14268102" cy="8935985"/>
          </a:xfrm>
          <a:custGeom>
            <a:avLst/>
            <a:gdLst/>
            <a:ahLst/>
            <a:cxnLst/>
            <a:rect l="l" t="t" r="r" b="b"/>
            <a:pathLst>
              <a:path w="14268102" h="8935985">
                <a:moveTo>
                  <a:pt x="0" y="0"/>
                </a:moveTo>
                <a:lnTo>
                  <a:pt x="14268102" y="0"/>
                </a:lnTo>
                <a:lnTo>
                  <a:pt x="14268102" y="8935985"/>
                </a:lnTo>
                <a:lnTo>
                  <a:pt x="0" y="8935985"/>
                </a:lnTo>
                <a:lnTo>
                  <a:pt x="0" y="0"/>
                </a:lnTo>
                <a:close/>
              </a:path>
            </a:pathLst>
          </a:custGeom>
          <a:blipFill>
            <a:blip r:embed="rId4"/>
            <a:stretch>
              <a:fillRect/>
            </a:stretch>
          </a:blipFill>
        </p:spPr>
      </p:sp>
      <p:sp>
        <p:nvSpPr>
          <p:cNvPr id="4" name="TextBox 4"/>
          <p:cNvSpPr txBox="1"/>
          <p:nvPr/>
        </p:nvSpPr>
        <p:spPr>
          <a:xfrm>
            <a:off x="1028700" y="8883071"/>
            <a:ext cx="1042203" cy="375229"/>
          </a:xfrm>
          <a:prstGeom prst="rect">
            <a:avLst/>
          </a:prstGeom>
        </p:spPr>
        <p:txBody>
          <a:bodyPr lIns="0" tIns="0" rIns="0" bIns="0" rtlCol="0" anchor="t">
            <a:spAutoFit/>
          </a:bodyPr>
          <a:lstStyle/>
          <a:p>
            <a:pPr>
              <a:lnSpc>
                <a:spcPts val="2939"/>
              </a:lnSpc>
            </a:pPr>
            <a:r>
              <a:rPr lang="en-US" sz="2099" spc="41">
                <a:solidFill>
                  <a:srgbClr val="000000"/>
                </a:solidFill>
                <a:latin typeface="Raleway 1 Heavy"/>
              </a:rPr>
              <a:t>29</a:t>
            </a:r>
          </a:p>
        </p:txBody>
      </p:sp>
      <p:sp>
        <p:nvSpPr>
          <p:cNvPr id="5" name="TextBox 5"/>
          <p:cNvSpPr txBox="1"/>
          <p:nvPr/>
        </p:nvSpPr>
        <p:spPr>
          <a:xfrm>
            <a:off x="4202367" y="375744"/>
            <a:ext cx="13940725" cy="647626"/>
          </a:xfrm>
          <a:prstGeom prst="rect">
            <a:avLst/>
          </a:prstGeom>
        </p:spPr>
        <p:txBody>
          <a:bodyPr lIns="0" tIns="0" rIns="0" bIns="0" rtlCol="0" anchor="t">
            <a:spAutoFit/>
          </a:bodyPr>
          <a:lstStyle/>
          <a:p>
            <a:pPr marL="0" lvl="0" indent="0" algn="l">
              <a:lnSpc>
                <a:spcPts val="5040"/>
              </a:lnSpc>
              <a:spcBef>
                <a:spcPct val="0"/>
              </a:spcBef>
            </a:pPr>
            <a:r>
              <a:rPr lang="en-US" sz="4200" u="none" strike="noStrike">
                <a:solidFill>
                  <a:srgbClr val="123E68"/>
                </a:solidFill>
                <a:latin typeface="Raleway 1 Bold"/>
              </a:rPr>
              <a:t>Change Management  - ERP Implementation</a:t>
            </a:r>
          </a:p>
        </p:txBody>
      </p:sp>
      <p:sp>
        <p:nvSpPr>
          <p:cNvPr id="6" name="AutoShape 6"/>
          <p:cNvSpPr/>
          <p:nvPr/>
        </p:nvSpPr>
        <p:spPr>
          <a:xfrm>
            <a:off x="-1770211" y="1162050"/>
            <a:ext cx="2608411" cy="0"/>
          </a:xfrm>
          <a:prstGeom prst="line">
            <a:avLst/>
          </a:prstGeom>
          <a:ln w="19050" cap="rnd">
            <a:solidFill>
              <a:srgbClr val="000000"/>
            </a:solidFill>
            <a:prstDash val="solid"/>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83044" y="7365565"/>
            <a:ext cx="2608411" cy="0"/>
          </a:xfrm>
          <a:prstGeom prst="line">
            <a:avLst/>
          </a:prstGeom>
          <a:ln w="19050" cap="rnd">
            <a:solidFill>
              <a:srgbClr val="000000"/>
            </a:solidFill>
            <a:prstDash val="solid"/>
            <a:headEnd type="none" w="sm" len="sm"/>
            <a:tailEnd type="none" w="sm" len="sm"/>
          </a:ln>
        </p:spPr>
      </p:sp>
      <p:sp>
        <p:nvSpPr>
          <p:cNvPr id="3" name="Freeform 3"/>
          <p:cNvSpPr/>
          <p:nvPr/>
        </p:nvSpPr>
        <p:spPr>
          <a:xfrm>
            <a:off x="7849756" y="2235353"/>
            <a:ext cx="9409544" cy="6280871"/>
          </a:xfrm>
          <a:custGeom>
            <a:avLst/>
            <a:gdLst/>
            <a:ahLst/>
            <a:cxnLst/>
            <a:rect l="l" t="t" r="r" b="b"/>
            <a:pathLst>
              <a:path w="9409544" h="6280871">
                <a:moveTo>
                  <a:pt x="0" y="0"/>
                </a:moveTo>
                <a:lnTo>
                  <a:pt x="9409544" y="0"/>
                </a:lnTo>
                <a:lnTo>
                  <a:pt x="9409544" y="6280870"/>
                </a:lnTo>
                <a:lnTo>
                  <a:pt x="0" y="6280870"/>
                </a:lnTo>
                <a:lnTo>
                  <a:pt x="0" y="0"/>
                </a:lnTo>
                <a:close/>
              </a:path>
            </a:pathLst>
          </a:custGeom>
          <a:blipFill>
            <a:blip r:embed="rId3"/>
            <a:stretch>
              <a:fillRect/>
            </a:stretch>
          </a:blipFill>
        </p:spPr>
      </p:sp>
      <p:grpSp>
        <p:nvGrpSpPr>
          <p:cNvPr id="4" name="Group 4"/>
          <p:cNvGrpSpPr/>
          <p:nvPr/>
        </p:nvGrpSpPr>
        <p:grpSpPr>
          <a:xfrm>
            <a:off x="1301222" y="2495862"/>
            <a:ext cx="6548534" cy="1905750"/>
            <a:chOff x="0" y="0"/>
            <a:chExt cx="8731379" cy="2540999"/>
          </a:xfrm>
        </p:grpSpPr>
        <p:sp>
          <p:nvSpPr>
            <p:cNvPr id="5" name="TextBox 5"/>
            <p:cNvSpPr txBox="1"/>
            <p:nvPr/>
          </p:nvSpPr>
          <p:spPr>
            <a:xfrm>
              <a:off x="0" y="889324"/>
              <a:ext cx="8731379" cy="1651675"/>
            </a:xfrm>
            <a:prstGeom prst="rect">
              <a:avLst/>
            </a:prstGeom>
          </p:spPr>
          <p:txBody>
            <a:bodyPr lIns="0" tIns="0" rIns="0" bIns="0" rtlCol="0" anchor="t">
              <a:spAutoFit/>
            </a:bodyPr>
            <a:lstStyle/>
            <a:p>
              <a:pPr marL="518158" lvl="1" indent="-259079" algn="l">
                <a:lnSpc>
                  <a:spcPts val="3359"/>
                </a:lnSpc>
                <a:spcBef>
                  <a:spcPct val="0"/>
                </a:spcBef>
                <a:buFont typeface="Arial"/>
                <a:buChar char="•"/>
              </a:pPr>
              <a:r>
                <a:rPr lang="en-US" sz="2399" u="none" strike="noStrike">
                  <a:solidFill>
                    <a:srgbClr val="123E68"/>
                  </a:solidFill>
                  <a:latin typeface="Raleway 1"/>
                </a:rPr>
                <a:t>Training</a:t>
              </a:r>
            </a:p>
            <a:p>
              <a:pPr marL="518158" lvl="1" indent="-259079" algn="l">
                <a:lnSpc>
                  <a:spcPts val="3359"/>
                </a:lnSpc>
                <a:spcBef>
                  <a:spcPct val="0"/>
                </a:spcBef>
                <a:buFont typeface="Arial"/>
                <a:buChar char="•"/>
              </a:pPr>
              <a:r>
                <a:rPr lang="en-US" sz="2399" u="none" strike="noStrike">
                  <a:solidFill>
                    <a:srgbClr val="123E68"/>
                  </a:solidFill>
                  <a:latin typeface="Raleway 1"/>
                </a:rPr>
                <a:t>Communication</a:t>
              </a:r>
            </a:p>
            <a:p>
              <a:pPr marL="518158" lvl="1" indent="-259079" algn="l">
                <a:lnSpc>
                  <a:spcPts val="3359"/>
                </a:lnSpc>
                <a:spcBef>
                  <a:spcPct val="0"/>
                </a:spcBef>
                <a:buFont typeface="Arial"/>
                <a:buChar char="•"/>
              </a:pPr>
              <a:r>
                <a:rPr lang="en-US" sz="2399" u="none" strike="noStrike">
                  <a:solidFill>
                    <a:srgbClr val="123E68"/>
                  </a:solidFill>
                  <a:latin typeface="Raleway 1"/>
                </a:rPr>
                <a:t>Engagement</a:t>
              </a:r>
            </a:p>
          </p:txBody>
        </p:sp>
        <p:sp>
          <p:nvSpPr>
            <p:cNvPr id="6" name="TextBox 6"/>
            <p:cNvSpPr txBox="1"/>
            <p:nvPr/>
          </p:nvSpPr>
          <p:spPr>
            <a:xfrm>
              <a:off x="0" y="-66675"/>
              <a:ext cx="8731379" cy="632149"/>
            </a:xfrm>
            <a:prstGeom prst="rect">
              <a:avLst/>
            </a:prstGeom>
          </p:spPr>
          <p:txBody>
            <a:bodyPr lIns="0" tIns="0" rIns="0" bIns="0" rtlCol="0" anchor="t">
              <a:spAutoFit/>
            </a:bodyPr>
            <a:lstStyle/>
            <a:p>
              <a:pPr>
                <a:lnSpc>
                  <a:spcPts val="3919"/>
                </a:lnSpc>
              </a:pPr>
              <a:r>
                <a:rPr lang="en-US" sz="2799">
                  <a:solidFill>
                    <a:srgbClr val="123E68"/>
                  </a:solidFill>
                  <a:latin typeface="Raleway 1 Bold"/>
                </a:rPr>
                <a:t>Empowerment</a:t>
              </a:r>
            </a:p>
          </p:txBody>
        </p:sp>
      </p:grpSp>
      <p:sp>
        <p:nvSpPr>
          <p:cNvPr id="7" name="TextBox 7"/>
          <p:cNvSpPr txBox="1"/>
          <p:nvPr/>
        </p:nvSpPr>
        <p:spPr>
          <a:xfrm>
            <a:off x="1028700" y="8883071"/>
            <a:ext cx="1042203" cy="375229"/>
          </a:xfrm>
          <a:prstGeom prst="rect">
            <a:avLst/>
          </a:prstGeom>
        </p:spPr>
        <p:txBody>
          <a:bodyPr lIns="0" tIns="0" rIns="0" bIns="0" rtlCol="0" anchor="t">
            <a:spAutoFit/>
          </a:bodyPr>
          <a:lstStyle/>
          <a:p>
            <a:pPr>
              <a:lnSpc>
                <a:spcPts val="2939"/>
              </a:lnSpc>
            </a:pPr>
            <a:r>
              <a:rPr lang="en-US" sz="2099" spc="41">
                <a:solidFill>
                  <a:srgbClr val="000000"/>
                </a:solidFill>
                <a:latin typeface="Raleway 1 Heavy"/>
              </a:rPr>
              <a:t>30</a:t>
            </a:r>
          </a:p>
        </p:txBody>
      </p:sp>
      <p:sp>
        <p:nvSpPr>
          <p:cNvPr id="8" name="Freeform 8"/>
          <p:cNvSpPr/>
          <p:nvPr/>
        </p:nvSpPr>
        <p:spPr>
          <a:xfrm>
            <a:off x="1028700" y="385269"/>
            <a:ext cx="2855645" cy="940130"/>
          </a:xfrm>
          <a:custGeom>
            <a:avLst/>
            <a:gdLst/>
            <a:ahLst/>
            <a:cxnLst/>
            <a:rect l="l" t="t" r="r" b="b"/>
            <a:pathLst>
              <a:path w="2855645" h="940130">
                <a:moveTo>
                  <a:pt x="0" y="0"/>
                </a:moveTo>
                <a:lnTo>
                  <a:pt x="2855645" y="0"/>
                </a:lnTo>
                <a:lnTo>
                  <a:pt x="2855645" y="940130"/>
                </a:lnTo>
                <a:lnTo>
                  <a:pt x="0" y="940130"/>
                </a:lnTo>
                <a:lnTo>
                  <a:pt x="0" y="0"/>
                </a:lnTo>
                <a:close/>
              </a:path>
            </a:pathLst>
          </a:custGeom>
          <a:blipFill>
            <a:blip r:embed="rId4"/>
            <a:stretch>
              <a:fillRect/>
            </a:stretch>
          </a:blipFill>
        </p:spPr>
      </p:sp>
      <p:sp>
        <p:nvSpPr>
          <p:cNvPr id="9" name="TextBox 9"/>
          <p:cNvSpPr txBox="1"/>
          <p:nvPr/>
        </p:nvSpPr>
        <p:spPr>
          <a:xfrm>
            <a:off x="1028700" y="6452938"/>
            <a:ext cx="6651867" cy="1768103"/>
          </a:xfrm>
          <a:prstGeom prst="rect">
            <a:avLst/>
          </a:prstGeom>
        </p:spPr>
        <p:txBody>
          <a:bodyPr lIns="0" tIns="0" rIns="0" bIns="0" rtlCol="0" anchor="t">
            <a:spAutoFit/>
          </a:bodyPr>
          <a:lstStyle/>
          <a:p>
            <a:pPr marL="431801" lvl="1" indent="-215900" algn="l">
              <a:lnSpc>
                <a:spcPts val="2800"/>
              </a:lnSpc>
              <a:buFont typeface="Arial"/>
              <a:buChar char="•"/>
            </a:pPr>
            <a:r>
              <a:rPr lang="en-US" sz="2000" u="none" strike="noStrike">
                <a:solidFill>
                  <a:srgbClr val="123E68"/>
                </a:solidFill>
                <a:latin typeface="Raleway 1"/>
              </a:rPr>
              <a:t>Develop and hire digital skills within the organization.</a:t>
            </a:r>
          </a:p>
          <a:p>
            <a:pPr marL="431801" lvl="1" indent="-215900" algn="l">
              <a:lnSpc>
                <a:spcPts val="2800"/>
              </a:lnSpc>
              <a:buFont typeface="Arial"/>
              <a:buChar char="•"/>
            </a:pPr>
            <a:r>
              <a:rPr lang="en-US" sz="2000" u="none" strike="noStrike">
                <a:solidFill>
                  <a:srgbClr val="123E68"/>
                </a:solidFill>
                <a:latin typeface="Raleway 1"/>
              </a:rPr>
              <a:t>Provide training and upskilling opportunities for existing employees.</a:t>
            </a:r>
          </a:p>
          <a:p>
            <a:pPr marL="431801" lvl="1" indent="-215900" algn="l">
              <a:lnSpc>
                <a:spcPts val="2800"/>
              </a:lnSpc>
              <a:buFont typeface="Arial"/>
              <a:buChar char="•"/>
            </a:pPr>
            <a:r>
              <a:rPr lang="en-US" sz="2000" u="none" strike="noStrike">
                <a:solidFill>
                  <a:srgbClr val="123E68"/>
                </a:solidFill>
                <a:latin typeface="Raleway 1"/>
              </a:rPr>
              <a:t>Foster collaboration both within and outside the organization through partnerships.</a:t>
            </a:r>
          </a:p>
        </p:txBody>
      </p:sp>
      <p:sp>
        <p:nvSpPr>
          <p:cNvPr id="10" name="AutoShape 10"/>
          <p:cNvSpPr/>
          <p:nvPr/>
        </p:nvSpPr>
        <p:spPr>
          <a:xfrm>
            <a:off x="-1579711" y="2702386"/>
            <a:ext cx="2608411" cy="0"/>
          </a:xfrm>
          <a:prstGeom prst="line">
            <a:avLst/>
          </a:prstGeom>
          <a:ln w="19050" cap="rnd">
            <a:solidFill>
              <a:srgbClr val="000000"/>
            </a:solidFill>
            <a:prstDash val="solid"/>
            <a:headEnd type="none" w="sm" len="sm"/>
            <a:tailEnd type="none" w="sm" len="sm"/>
          </a:ln>
        </p:spPr>
      </p:sp>
      <p:sp>
        <p:nvSpPr>
          <p:cNvPr id="11" name="TextBox 11"/>
          <p:cNvSpPr txBox="1"/>
          <p:nvPr/>
        </p:nvSpPr>
        <p:spPr>
          <a:xfrm>
            <a:off x="4054435" y="381074"/>
            <a:ext cx="8594327" cy="647626"/>
          </a:xfrm>
          <a:prstGeom prst="rect">
            <a:avLst/>
          </a:prstGeom>
        </p:spPr>
        <p:txBody>
          <a:bodyPr lIns="0" tIns="0" rIns="0" bIns="0" rtlCol="0" anchor="t">
            <a:spAutoFit/>
          </a:bodyPr>
          <a:lstStyle/>
          <a:p>
            <a:pPr marL="0" lvl="0" indent="0" algn="l">
              <a:lnSpc>
                <a:spcPts val="5040"/>
              </a:lnSpc>
              <a:spcBef>
                <a:spcPct val="0"/>
              </a:spcBef>
            </a:pPr>
            <a:r>
              <a:rPr lang="en-US" sz="4200">
                <a:solidFill>
                  <a:srgbClr val="123E68"/>
                </a:solidFill>
                <a:latin typeface="Raleway 1 Bold"/>
              </a:rPr>
              <a:t>Employee Empowerment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2500</Words>
  <Application>Microsoft Office PowerPoint</Application>
  <PresentationFormat>Custom</PresentationFormat>
  <Paragraphs>291</Paragraphs>
  <Slides>11</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Raleway 1 Heavy</vt:lpstr>
      <vt:lpstr>Arial</vt:lpstr>
      <vt:lpstr>Raleway 2 Medium Italics</vt:lpstr>
      <vt:lpstr>Raleway 1</vt:lpstr>
      <vt:lpstr>Aharoni</vt:lpstr>
      <vt:lpstr>Raleway 1 Bold</vt:lpstr>
      <vt:lpstr>Archivo Black</vt:lpstr>
      <vt:lpstr>Calibri</vt:lpstr>
      <vt:lpstr>Bungee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 Management Frameworks for Digital Transformation (09Feb'24) GRC Educators</dc:title>
  <dc:creator>User</dc:creator>
  <cp:lastModifiedBy>User</cp:lastModifiedBy>
  <cp:revision>6</cp:revision>
  <dcterms:created xsi:type="dcterms:W3CDTF">2006-08-16T00:00:00Z</dcterms:created>
  <dcterms:modified xsi:type="dcterms:W3CDTF">2024-03-25T13:29:02Z</dcterms:modified>
  <dc:identifier>DAF7kcBsnjU</dc:identifier>
</cp:coreProperties>
</file>